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66" r:id="rId3"/>
  </p:sldMasterIdLst>
  <p:notesMasterIdLst>
    <p:notesMasterId r:id="rId32"/>
  </p:notesMasterIdLst>
  <p:sldIdLst>
    <p:sldId id="256" r:id="rId4"/>
    <p:sldId id="307" r:id="rId5"/>
    <p:sldId id="300" r:id="rId6"/>
    <p:sldId id="305" r:id="rId7"/>
    <p:sldId id="304" r:id="rId8"/>
    <p:sldId id="280" r:id="rId9"/>
    <p:sldId id="319" r:id="rId10"/>
    <p:sldId id="320" r:id="rId11"/>
    <p:sldId id="275" r:id="rId12"/>
    <p:sldId id="309" r:id="rId13"/>
    <p:sldId id="310" r:id="rId14"/>
    <p:sldId id="3181" r:id="rId15"/>
    <p:sldId id="3182" r:id="rId16"/>
    <p:sldId id="279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01" r:id="rId25"/>
    <p:sldId id="289" r:id="rId26"/>
    <p:sldId id="287" r:id="rId27"/>
    <p:sldId id="302" r:id="rId28"/>
    <p:sldId id="276" r:id="rId29"/>
    <p:sldId id="303" r:id="rId30"/>
    <p:sldId id="277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1B88CD5-48F2-4FA1-8A4C-CA7E1DCE5440}">
          <p14:sldIdLst>
            <p14:sldId id="256"/>
            <p14:sldId id="307"/>
            <p14:sldId id="300"/>
            <p14:sldId id="305"/>
            <p14:sldId id="304"/>
            <p14:sldId id="280"/>
            <p14:sldId id="319"/>
            <p14:sldId id="320"/>
            <p14:sldId id="275"/>
            <p14:sldId id="309"/>
            <p14:sldId id="310"/>
            <p14:sldId id="3181"/>
            <p14:sldId id="3182"/>
            <p14:sldId id="279"/>
            <p14:sldId id="311"/>
            <p14:sldId id="312"/>
            <p14:sldId id="313"/>
            <p14:sldId id="314"/>
            <p14:sldId id="315"/>
            <p14:sldId id="316"/>
            <p14:sldId id="317"/>
            <p14:sldId id="301"/>
            <p14:sldId id="289"/>
            <p14:sldId id="287"/>
            <p14:sldId id="302"/>
            <p14:sldId id="276"/>
            <p14:sldId id="303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FFFFFF"/>
    <a:srgbClr val="A6A6A6"/>
    <a:srgbClr val="992E24"/>
    <a:srgbClr val="AC706E"/>
    <a:srgbClr val="CCB0AF"/>
    <a:srgbClr val="E2E21E"/>
    <a:srgbClr val="FF9900"/>
    <a:srgbClr val="42000B"/>
    <a:srgbClr val="004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2" autoAdjust="0"/>
    <p:restoredTop sz="95498" autoAdjust="0"/>
  </p:normalViewPr>
  <p:slideViewPr>
    <p:cSldViewPr snapToGrid="0" showGuides="1">
      <p:cViewPr varScale="1">
        <p:scale>
          <a:sx n="82" d="100"/>
          <a:sy n="82" d="100"/>
        </p:scale>
        <p:origin x="672" y="67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-129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A6477-1165-4DDB-8389-7514F63D5A00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794D7-106E-499D-A5F4-CA774F8AD4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088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855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883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917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37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882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276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845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306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297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13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139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245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0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504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787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665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738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927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2E7146-569A-44C6-A4A2-98EA6E2C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EB2FD9-D7E3-4735-BCA4-A2C6EEF3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64A166-2B17-458B-8A03-3098BA27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E4F9863-3284-48C6-8FE0-0ED8AF91F9EF}"/>
              </a:ext>
            </a:extLst>
          </p:cNvPr>
          <p:cNvGrpSpPr/>
          <p:nvPr userDrawn="1"/>
        </p:nvGrpSpPr>
        <p:grpSpPr>
          <a:xfrm>
            <a:off x="660400" y="420211"/>
            <a:ext cx="3108254" cy="740764"/>
            <a:chOff x="3135802" y="1806138"/>
            <a:chExt cx="3413612" cy="81353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DDF3844-1C35-4C26-BC4F-1710C7299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154" y="1843385"/>
              <a:ext cx="2594260" cy="70677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C79372E-1BF0-4D97-B1B6-B620F0ECB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7" t="14957" r="23457" b="38361"/>
            <a:stretch/>
          </p:blipFill>
          <p:spPr>
            <a:xfrm>
              <a:off x="3135802" y="1806138"/>
              <a:ext cx="809739" cy="809739"/>
            </a:xfrm>
            <a:custGeom>
              <a:avLst/>
              <a:gdLst>
                <a:gd name="connsiteX0" fmla="*/ 2718034 w 5436068"/>
                <a:gd name="connsiteY0" fmla="*/ 0 h 5436068"/>
                <a:gd name="connsiteX1" fmla="*/ 5436068 w 5436068"/>
                <a:gd name="connsiteY1" fmla="*/ 2718034 h 5436068"/>
                <a:gd name="connsiteX2" fmla="*/ 2718034 w 5436068"/>
                <a:gd name="connsiteY2" fmla="*/ 5436068 h 5436068"/>
                <a:gd name="connsiteX3" fmla="*/ 0 w 5436068"/>
                <a:gd name="connsiteY3" fmla="*/ 2718034 h 5436068"/>
                <a:gd name="connsiteX4" fmla="*/ 2718034 w 5436068"/>
                <a:gd name="connsiteY4" fmla="*/ 0 h 54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6068" h="5436068">
                  <a:moveTo>
                    <a:pt x="2718034" y="0"/>
                  </a:moveTo>
                  <a:cubicBezTo>
                    <a:pt x="4219163" y="0"/>
                    <a:pt x="5436068" y="1216905"/>
                    <a:pt x="5436068" y="2718034"/>
                  </a:cubicBezTo>
                  <a:cubicBezTo>
                    <a:pt x="5436068" y="4219163"/>
                    <a:pt x="4219163" y="5436068"/>
                    <a:pt x="2718034" y="5436068"/>
                  </a:cubicBezTo>
                  <a:cubicBezTo>
                    <a:pt x="1216905" y="5436068"/>
                    <a:pt x="0" y="4219163"/>
                    <a:pt x="0" y="2718034"/>
                  </a:cubicBezTo>
                  <a:cubicBezTo>
                    <a:pt x="0" y="1216905"/>
                    <a:pt x="1216905" y="0"/>
                    <a:pt x="2718034" y="0"/>
                  </a:cubicBezTo>
                  <a:close/>
                </a:path>
              </a:pathLst>
            </a:cu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946627C-816A-4F1D-811D-47524AC0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506" y="2347340"/>
              <a:ext cx="2532131" cy="272335"/>
            </a:xfrm>
            <a:prstGeom prst="rect">
              <a:avLst/>
            </a:prstGeom>
          </p:spPr>
        </p:pic>
      </p:grpSp>
      <p:pic>
        <p:nvPicPr>
          <p:cNvPr id="13" name="图片 12" descr="图片包含 户外, 山, 自然, 天空&#10;&#10;描述已自动生成">
            <a:extLst>
              <a:ext uri="{FF2B5EF4-FFF2-40B4-BE49-F238E27FC236}">
                <a16:creationId xmlns:a16="http://schemas.microsoft.com/office/drawing/2014/main" id="{F9A97CB7-FF3C-4C4C-8E65-A6C200C99E3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89"/>
            <a:ext cx="12192000" cy="6169152"/>
          </a:xfrm>
          <a:prstGeom prst="rect">
            <a:avLst/>
          </a:prstGeom>
        </p:spPr>
      </p:pic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EEF6E654-2717-4765-B9B3-F522E352046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287785" y="2319196"/>
            <a:ext cx="6400800" cy="914400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3">
                    <a:lumMod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输入你的报告标题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AD0219C-5041-4FEB-80B7-47CD239BC5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4" t="2195" r="19745" b="6335"/>
          <a:stretch/>
        </p:blipFill>
        <p:spPr>
          <a:xfrm>
            <a:off x="-1" y="2406125"/>
            <a:ext cx="12192001" cy="4632850"/>
          </a:xfrm>
          <a:prstGeom prst="rect">
            <a:avLst/>
          </a:prstGeom>
          <a:effectLst>
            <a:softEdge rad="596900"/>
          </a:effectLst>
        </p:spPr>
      </p:pic>
      <p:sp>
        <p:nvSpPr>
          <p:cNvPr id="25" name="文本占位符 23">
            <a:extLst>
              <a:ext uri="{FF2B5EF4-FFF2-40B4-BE49-F238E27FC236}">
                <a16:creationId xmlns:a16="http://schemas.microsoft.com/office/drawing/2014/main" id="{4F6C3901-8BD1-41B7-8BC8-C218D97B7FF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800425" y="3569991"/>
            <a:ext cx="2591150" cy="30559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accent3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报告人：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292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B5ECC0-E770-4205-B699-9C610F40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3CEE07-A078-4DDF-A042-2ACE66F4B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649205-3F2F-45A0-8F3A-545CC11DD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6E24EB-C5A6-4F1B-9929-E5BA71BA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334DEB-37D6-4E5F-A1F9-34DEB3085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F33F35-6E22-4CFF-9905-6A0A72E5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00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5535F-8AEB-4E8A-8C2A-961759C4B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601D9A-140E-4A57-957A-2C1C69784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A0EE03-74B5-4904-817D-652DBD4E5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10A1C0-9FA6-42C1-A1C5-0B074D6A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FC44F1-F203-4843-A0A4-6F0B4FD6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DAA6E7-2267-46A9-9176-2891ABF2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799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CD6E4-E37F-4694-82D7-19085663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AE8948-5A5D-488F-BB55-4A7A531C4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48400-DD18-4CDF-A9B2-F1FA53599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AF3955-D408-405E-97F5-E62CDFE75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2CC5AB-8100-4882-B777-24B1482B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852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E5D234-B66A-4AE4-9796-5367D58FAB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25D1AA-9417-4C1F-9DDA-00E70FF9F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88B2AC-E5E8-45F1-A105-EA3673495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7FB787-7974-4DC4-8397-93EC3746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29C796-A41E-4572-9653-0A96FBA1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672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311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86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模板作者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342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0711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585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0932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B8E06-E739-49C3-988B-046CB5C5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8C4EB4-C9C2-4891-8295-748B3DE69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631A47-C450-497A-B2D1-E7BB1F14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922343-89CD-4DA5-9153-227571B2C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D75531-443C-4569-9EF6-33EA50EB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42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916DD-B505-4904-8D45-AD25D4FA7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BDB25E-4D10-44ED-A19F-9D322B2E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936FB9-2DCC-425B-A8B0-A5FFED19C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99CD32-CDBA-4EF0-BADA-25DBEB48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487873-9699-4293-8EB9-5E3F795A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24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4844A-B3CC-4540-BF38-D30442D52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78F1A-78DE-4208-B181-E90EC661E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3A914A-25CA-4105-A37F-C96D3B0E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B60353-CFF8-4A81-8EDC-A2549B4D2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A80BB6-F817-4A12-B41B-57C9FEA5D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F556AE-E649-40CC-9793-FDFC9496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16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2D86F-E1D1-43BC-B5F8-E47AF77F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C46E1B-A120-4417-9326-DCF7CDA08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A26D15-B72F-476E-ACD2-C279F5309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289FA1-7A72-47DB-BB1E-2BAD07C48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01A907-67C8-4884-BEE3-27775BD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EDDAE8-0C1F-4F9C-B7C5-15531600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EF3811-EB3E-4126-97D0-4EB15898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8487C0-D38E-4E06-B425-FC3B0042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378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084A8-59E3-4D53-9D61-73D746C1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B57911-93A4-4C75-ABDD-DFC5CB37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213CF9-3CB0-4B7C-82A3-5F3ADA9D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00B039-359C-4FF4-87B8-5DBDC8C5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27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B40BF7-468A-4083-8987-FFAE57030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FFF868-8C6A-4604-B498-04C0A20B1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82D0CE-AEEE-4801-8309-8AAD9A66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图片包含 树, 户外, 草, 天空&#10;&#10;描述已自动生成">
            <a:extLst>
              <a:ext uri="{FF2B5EF4-FFF2-40B4-BE49-F238E27FC236}">
                <a16:creationId xmlns:a16="http://schemas.microsoft.com/office/drawing/2014/main" id="{87031040-4B48-4466-9171-20C3BC76B1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6"/>
            <a:ext cx="12192000" cy="68609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A27998D-2B4F-4EDA-A22C-0175F9428C97}"/>
              </a:ext>
            </a:extLst>
          </p:cNvPr>
          <p:cNvSpPr/>
          <p:nvPr userDrawn="1"/>
        </p:nvSpPr>
        <p:spPr>
          <a:xfrm>
            <a:off x="0" y="0"/>
            <a:ext cx="12192000" cy="6860976"/>
          </a:xfrm>
          <a:prstGeom prst="rect">
            <a:avLst/>
          </a:prstGeom>
          <a:gradFill>
            <a:gsLst>
              <a:gs pos="0">
                <a:srgbClr val="FFFFFF">
                  <a:alpha val="57000"/>
                </a:srgbClr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65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4D3B41-C242-47EE-819C-56304490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9C7A2D-DC60-43BF-A1D6-5DAA49C00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E54AD5-32E9-45CD-A871-F08A0B35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8919398-8DAE-4CC4-9F31-CF0DAFA38EC8}"/>
              </a:ext>
            </a:extLst>
          </p:cNvPr>
          <p:cNvGrpSpPr/>
          <p:nvPr userDrawn="1"/>
        </p:nvGrpSpPr>
        <p:grpSpPr>
          <a:xfrm>
            <a:off x="1863418" y="-2"/>
            <a:ext cx="10328583" cy="6858002"/>
            <a:chOff x="1863418" y="-2"/>
            <a:chExt cx="10328583" cy="6858002"/>
          </a:xfrm>
        </p:grpSpPr>
        <p:pic>
          <p:nvPicPr>
            <p:cNvPr id="7" name="图片 6" descr="图片包含 树, 文字, 地图&#10;&#10;描述已自动生成">
              <a:extLst>
                <a:ext uri="{FF2B5EF4-FFF2-40B4-BE49-F238E27FC236}">
                  <a16:creationId xmlns:a16="http://schemas.microsoft.com/office/drawing/2014/main" id="{86A8A5E3-DC35-4803-B9E7-38BE74B0C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0"/>
              <a:ext cx="10287000" cy="6858000"/>
            </a:xfrm>
            <a:prstGeom prst="rect">
              <a:avLst/>
            </a:prstGeom>
          </p:spPr>
        </p:pic>
        <p:sp>
          <p:nvSpPr>
            <p:cNvPr id="8" name="矩形 白1">
              <a:extLst>
                <a:ext uri="{FF2B5EF4-FFF2-40B4-BE49-F238E27FC236}">
                  <a16:creationId xmlns:a16="http://schemas.microsoft.com/office/drawing/2014/main" id="{3171C41A-0FD2-4469-BF48-B5DC5731D242}"/>
                </a:ext>
              </a:extLst>
            </p:cNvPr>
            <p:cNvSpPr/>
            <p:nvPr/>
          </p:nvSpPr>
          <p:spPr>
            <a:xfrm rot="5400000">
              <a:off x="3598709" y="-1735293"/>
              <a:ext cx="6858002" cy="10328583"/>
            </a:xfrm>
            <a:prstGeom prst="rect">
              <a:avLst/>
            </a:prstGeom>
            <a:gradFill flip="none" rotWithShape="1">
              <a:gsLst>
                <a:gs pos="76000">
                  <a:srgbClr val="FFFFFF">
                    <a:alpha val="78000"/>
                  </a:srgbClr>
                </a:gs>
                <a:gs pos="0">
                  <a:srgbClr val="FFFFFF"/>
                </a:gs>
                <a:gs pos="100000">
                  <a:srgbClr val="FFFFFF">
                    <a:alpha val="34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430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1BB2B1-E519-4B67-AAC1-A351C071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650339-EE1D-48A0-9A08-EB8A13D9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9F84D9-AEF5-4E3B-BA91-A3C38B26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包含 户外, 山, 自然, 天空&#10;&#10;描述已自动生成">
            <a:extLst>
              <a:ext uri="{FF2B5EF4-FFF2-40B4-BE49-F238E27FC236}">
                <a16:creationId xmlns:a16="http://schemas.microsoft.com/office/drawing/2014/main" id="{1D7663AC-2E4B-473B-841F-CB2D8B37C9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5" y="694424"/>
            <a:ext cx="12192000" cy="616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8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A035C0-3B65-45C6-9B8C-ACF1FFC3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367419-0C0B-4667-A089-998393721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8F0D2-2EDA-4656-98A3-6C9D869BC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20AFFE-8A0D-4C7A-9445-937BB538F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E76C9-E29A-4896-89CA-8719CE118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24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13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47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6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21.pn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21.png"/><Relationship Id="rId7" Type="http://schemas.openxmlformats.org/officeDocument/2006/relationships/image" Target="../media/image44.png"/><Relationship Id="rId12" Type="http://schemas.openxmlformats.org/officeDocument/2006/relationships/image" Target="../media/image49.jpeg"/><Relationship Id="rId17" Type="http://schemas.openxmlformats.org/officeDocument/2006/relationships/image" Target="../media/image54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jpeg"/><Relationship Id="rId11" Type="http://schemas.openxmlformats.org/officeDocument/2006/relationships/image" Target="../media/image48.svg"/><Relationship Id="rId5" Type="http://schemas.openxmlformats.org/officeDocument/2006/relationships/image" Target="../media/image16.svg"/><Relationship Id="rId15" Type="http://schemas.openxmlformats.org/officeDocument/2006/relationships/image" Target="../media/image52.jpeg"/><Relationship Id="rId10" Type="http://schemas.openxmlformats.org/officeDocument/2006/relationships/image" Target="../media/image47.png"/><Relationship Id="rId4" Type="http://schemas.openxmlformats.org/officeDocument/2006/relationships/image" Target="../media/image15.png"/><Relationship Id="rId9" Type="http://schemas.openxmlformats.org/officeDocument/2006/relationships/image" Target="../media/image46.JPG"/><Relationship Id="rId14" Type="http://schemas.openxmlformats.org/officeDocument/2006/relationships/image" Target="../media/image5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16.sv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4.png"/><Relationship Id="rId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6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1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g"/><Relationship Id="rId5" Type="http://schemas.openxmlformats.org/officeDocument/2006/relationships/image" Target="../media/image26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9.jp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5077" y="2083587"/>
            <a:ext cx="9913901" cy="1406441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高效科研实验室网站的设计与实现</a:t>
            </a:r>
            <a:endParaRPr lang="en-US" altLang="zh-CN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第四次汇报</a:t>
            </a:r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1C49F6DB-CB62-481A-AFC0-C4861F7637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4845" y="3627790"/>
            <a:ext cx="2922309" cy="47397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报告小组：</a:t>
            </a:r>
            <a:r>
              <a:rPr lang="en-US" altLang="zh-CN" b="1" dirty="0" err="1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FishTouchers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0744732-C392-4298-B2EB-011E8B13CEAD}"/>
              </a:ext>
            </a:extLst>
          </p:cNvPr>
          <p:cNvCxnSpPr>
            <a:cxnSpLocks/>
          </p:cNvCxnSpPr>
          <p:nvPr/>
        </p:nvCxnSpPr>
        <p:spPr>
          <a:xfrm flipH="1">
            <a:off x="3640221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DD52982-684F-4DF0-A551-4252969F0761}"/>
              </a:ext>
            </a:extLst>
          </p:cNvPr>
          <p:cNvCxnSpPr>
            <a:cxnSpLocks/>
          </p:cNvCxnSpPr>
          <p:nvPr/>
        </p:nvCxnSpPr>
        <p:spPr>
          <a:xfrm flipH="1">
            <a:off x="7278210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0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CEE810-F5AF-4DF8-A4E6-D8E1CFFC5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3" y="0"/>
            <a:ext cx="11685714" cy="6723809"/>
          </a:xfrm>
          <a:prstGeom prst="rect">
            <a:avLst/>
          </a:prstGeom>
        </p:spPr>
      </p:pic>
      <p:sp>
        <p:nvSpPr>
          <p:cNvPr id="5" name="图文框 4">
            <a:extLst>
              <a:ext uri="{FF2B5EF4-FFF2-40B4-BE49-F238E27FC236}">
                <a16:creationId xmlns:a16="http://schemas.microsoft.com/office/drawing/2014/main" id="{F26931D6-DE67-4EA9-89CB-0F8D91749DA5}"/>
              </a:ext>
            </a:extLst>
          </p:cNvPr>
          <p:cNvSpPr/>
          <p:nvPr/>
        </p:nvSpPr>
        <p:spPr>
          <a:xfrm>
            <a:off x="169682" y="215710"/>
            <a:ext cx="1300899" cy="44305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图文框 5">
            <a:extLst>
              <a:ext uri="{FF2B5EF4-FFF2-40B4-BE49-F238E27FC236}">
                <a16:creationId xmlns:a16="http://schemas.microsoft.com/office/drawing/2014/main" id="{255F6AF4-12DE-4A2F-9D71-D201782A5C89}"/>
              </a:ext>
            </a:extLst>
          </p:cNvPr>
          <p:cNvSpPr/>
          <p:nvPr/>
        </p:nvSpPr>
        <p:spPr>
          <a:xfrm>
            <a:off x="253144" y="585854"/>
            <a:ext cx="1641644" cy="443059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图文框 6">
            <a:extLst>
              <a:ext uri="{FF2B5EF4-FFF2-40B4-BE49-F238E27FC236}">
                <a16:creationId xmlns:a16="http://schemas.microsoft.com/office/drawing/2014/main" id="{8CBD8925-AB08-40C7-BD12-43D9BCC0BA5A}"/>
              </a:ext>
            </a:extLst>
          </p:cNvPr>
          <p:cNvSpPr/>
          <p:nvPr/>
        </p:nvSpPr>
        <p:spPr>
          <a:xfrm>
            <a:off x="4850971" y="585853"/>
            <a:ext cx="1641644" cy="443059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图文框 7">
            <a:extLst>
              <a:ext uri="{FF2B5EF4-FFF2-40B4-BE49-F238E27FC236}">
                <a16:creationId xmlns:a16="http://schemas.microsoft.com/office/drawing/2014/main" id="{F31B5A07-E28F-4AFF-97FC-97318008F812}"/>
              </a:ext>
            </a:extLst>
          </p:cNvPr>
          <p:cNvSpPr/>
          <p:nvPr/>
        </p:nvSpPr>
        <p:spPr>
          <a:xfrm>
            <a:off x="253142" y="1028912"/>
            <a:ext cx="6570292" cy="740287"/>
          </a:xfrm>
          <a:prstGeom prst="frame">
            <a:avLst>
              <a:gd name="adj1" fmla="val 1179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图文框 8">
            <a:extLst>
              <a:ext uri="{FF2B5EF4-FFF2-40B4-BE49-F238E27FC236}">
                <a16:creationId xmlns:a16="http://schemas.microsoft.com/office/drawing/2014/main" id="{6AAC9DB9-C0D8-47C5-9D7B-6C02E6174394}"/>
              </a:ext>
            </a:extLst>
          </p:cNvPr>
          <p:cNvSpPr/>
          <p:nvPr/>
        </p:nvSpPr>
        <p:spPr>
          <a:xfrm>
            <a:off x="405353" y="4308050"/>
            <a:ext cx="3412503" cy="1056627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图文框 9">
            <a:extLst>
              <a:ext uri="{FF2B5EF4-FFF2-40B4-BE49-F238E27FC236}">
                <a16:creationId xmlns:a16="http://schemas.microsoft.com/office/drawing/2014/main" id="{575ED932-C4BC-40A6-B6D4-94FBAB96AA5E}"/>
              </a:ext>
            </a:extLst>
          </p:cNvPr>
          <p:cNvSpPr/>
          <p:nvPr/>
        </p:nvSpPr>
        <p:spPr>
          <a:xfrm>
            <a:off x="1688970" y="5205965"/>
            <a:ext cx="5134464" cy="740288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图文框 10">
            <a:extLst>
              <a:ext uri="{FF2B5EF4-FFF2-40B4-BE49-F238E27FC236}">
                <a16:creationId xmlns:a16="http://schemas.microsoft.com/office/drawing/2014/main" id="{37B49262-AF7B-4007-B79C-6CE36BF00130}"/>
              </a:ext>
            </a:extLst>
          </p:cNvPr>
          <p:cNvSpPr/>
          <p:nvPr/>
        </p:nvSpPr>
        <p:spPr>
          <a:xfrm>
            <a:off x="7437747" y="4386864"/>
            <a:ext cx="4189331" cy="740288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图文框 11">
            <a:extLst>
              <a:ext uri="{FF2B5EF4-FFF2-40B4-BE49-F238E27FC236}">
                <a16:creationId xmlns:a16="http://schemas.microsoft.com/office/drawing/2014/main" id="{82B63894-51EE-4DB7-962E-A2260374617F}"/>
              </a:ext>
            </a:extLst>
          </p:cNvPr>
          <p:cNvSpPr/>
          <p:nvPr/>
        </p:nvSpPr>
        <p:spPr>
          <a:xfrm>
            <a:off x="1688970" y="6050615"/>
            <a:ext cx="5134464" cy="740288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789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D8692D9-59E9-4B6B-9524-A9A27920F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90" y="243285"/>
            <a:ext cx="9847619" cy="63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EF0EFE-E997-4C7A-B9A6-AD7C0F219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28" y="1870586"/>
            <a:ext cx="10512682" cy="31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60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6"/>
          <p:cNvSpPr txBox="1">
            <a:spLocks noChangeArrowheads="1"/>
          </p:cNvSpPr>
          <p:nvPr/>
        </p:nvSpPr>
        <p:spPr bwMode="auto">
          <a:xfrm>
            <a:off x="4554908" y="5613777"/>
            <a:ext cx="3043125" cy="4627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2275" dirty="0">
                <a:latin typeface="Arial" panose="020B0604020202020204" pitchFamily="34" charset="0"/>
                <a:ea typeface="微软雅黑" panose="020B0503020204020204" pitchFamily="34" charset="-122"/>
              </a:rPr>
              <a:t>资金预算输出图表（</a:t>
            </a:r>
            <a:r>
              <a:rPr lang="en-US" altLang="zh-CN" sz="2275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2275" dirty="0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518572" y="220110"/>
            <a:ext cx="9224858" cy="518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6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6"/>
          <p:cNvSpPr txBox="1">
            <a:spLocks noChangeArrowheads="1"/>
          </p:cNvSpPr>
          <p:nvPr/>
        </p:nvSpPr>
        <p:spPr bwMode="auto">
          <a:xfrm>
            <a:off x="4554908" y="5613777"/>
            <a:ext cx="3043125" cy="4627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2275" dirty="0">
                <a:latin typeface="Arial" panose="020B0604020202020204" pitchFamily="34" charset="0"/>
                <a:ea typeface="微软雅黑" panose="020B0503020204020204" pitchFamily="34" charset="-122"/>
              </a:rPr>
              <a:t>资金预算输出图表（</a:t>
            </a:r>
            <a:r>
              <a:rPr lang="en-US" altLang="zh-CN" sz="2275" dirty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2275" dirty="0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589900" y="235241"/>
            <a:ext cx="9285298" cy="52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1">
            <a:extLst>
              <a:ext uri="{FF2B5EF4-FFF2-40B4-BE49-F238E27FC236}">
                <a16:creationId xmlns:a16="http://schemas.microsoft.com/office/drawing/2014/main" id="{54ADF8F8-FF64-489E-A79B-30DA8ED262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2" r="4403"/>
          <a:stretch/>
        </p:blipFill>
        <p:spPr>
          <a:xfrm>
            <a:off x="1658529" y="5297397"/>
            <a:ext cx="1676216" cy="129509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C52C043E-398C-4A8C-B3D6-5BD3457687F8}"/>
              </a:ext>
            </a:extLst>
          </p:cNvPr>
          <p:cNvSpPr/>
          <p:nvPr/>
        </p:nvSpPr>
        <p:spPr>
          <a:xfrm>
            <a:off x="1202629" y="1396051"/>
            <a:ext cx="3947964" cy="30585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429D0AE-EB09-40E0-8F49-857739594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pic>
        <p:nvPicPr>
          <p:cNvPr id="9" name="图片 5">
            <a:extLst>
              <a:ext uri="{FF2B5EF4-FFF2-40B4-BE49-F238E27FC236}">
                <a16:creationId xmlns:a16="http://schemas.microsoft.com/office/drawing/2014/main" id="{946E8C27-B663-4D53-90CE-261DC776FD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59"/>
          <a:stretch/>
        </p:blipFill>
        <p:spPr>
          <a:xfrm>
            <a:off x="8583717" y="5275559"/>
            <a:ext cx="1736918" cy="13284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图片 4">
            <a:extLst>
              <a:ext uri="{FF2B5EF4-FFF2-40B4-BE49-F238E27FC236}">
                <a16:creationId xmlns:a16="http://schemas.microsoft.com/office/drawing/2014/main" id="{A0F73FD0-8C1D-40BC-8944-1DD7AEC33B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95" y="5284986"/>
            <a:ext cx="1736918" cy="1157945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11" name="图片 3" descr="图片包含 喷泉, 户外, 温泉, 水&#10;&#10;描述已自动生成">
            <a:extLst>
              <a:ext uri="{FF2B5EF4-FFF2-40B4-BE49-F238E27FC236}">
                <a16:creationId xmlns:a16="http://schemas.microsoft.com/office/drawing/2014/main" id="{DA587687-61F5-4648-8153-2F67E6DDBE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37" y="5285689"/>
            <a:ext cx="1752954" cy="1316852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12" name="图片 2" descr="图片包含 户外, 水, 天空, 河流&#10;&#10;描述已自动生成">
            <a:extLst>
              <a:ext uri="{FF2B5EF4-FFF2-40B4-BE49-F238E27FC236}">
                <a16:creationId xmlns:a16="http://schemas.microsoft.com/office/drawing/2014/main" id="{8E506871-82B7-4AA9-8AEC-5E1B458C6C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6" t="837" r="6526" b="-837"/>
          <a:stretch/>
        </p:blipFill>
        <p:spPr>
          <a:xfrm>
            <a:off x="1592537" y="1732029"/>
            <a:ext cx="4115771" cy="3075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628784B-3F2F-43FD-A087-E45D82237AD0}"/>
              </a:ext>
            </a:extLst>
          </p:cNvPr>
          <p:cNvSpPr/>
          <p:nvPr/>
        </p:nvSpPr>
        <p:spPr>
          <a:xfrm>
            <a:off x="1658529" y="5262799"/>
            <a:ext cx="8747422" cy="140103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3AB9194-5103-4A58-89A1-B3188AF08C93}"/>
              </a:ext>
            </a:extLst>
          </p:cNvPr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9F522C-5F18-4C92-896B-421342F2F745}"/>
              </a:ext>
            </a:extLst>
          </p:cNvPr>
          <p:cNvSpPr/>
          <p:nvPr/>
        </p:nvSpPr>
        <p:spPr>
          <a:xfrm>
            <a:off x="6218678" y="2193372"/>
            <a:ext cx="375550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  <a:sym typeface="+mn-lt"/>
              </a:rPr>
              <a:t>继续使用</a:t>
            </a:r>
            <a:r>
              <a:rPr lang="en-US" altLang="zh-CN" sz="2400" dirty="0" err="1">
                <a:cs typeface="+mn-ea"/>
                <a:sym typeface="+mn-lt"/>
              </a:rPr>
              <a:t>Teambition</a:t>
            </a:r>
            <a:r>
              <a:rPr lang="zh-CN" altLang="en-US" sz="2400" dirty="0">
                <a:cs typeface="+mn-ea"/>
                <a:sym typeface="+mn-lt"/>
              </a:rPr>
              <a:t>管理项目任务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19" name="矩形 1">
            <a:extLst>
              <a:ext uri="{FF2B5EF4-FFF2-40B4-BE49-F238E27FC236}">
                <a16:creationId xmlns:a16="http://schemas.microsoft.com/office/drawing/2014/main" id="{68CDB321-B481-48EE-ACC9-A8B0048EDC09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98E57F7-1A84-4DA5-AA81-7D143FF77FC2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DB6353-4A38-4EF2-8E39-41DD1D999F3D}"/>
              </a:ext>
            </a:extLst>
          </p:cNvPr>
          <p:cNvSpPr txBox="1"/>
          <p:nvPr/>
        </p:nvSpPr>
        <p:spPr>
          <a:xfrm>
            <a:off x="1326579" y="477082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项目管理工具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5584C06-2445-4054-BD72-BD22B1301E9A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63F4A06-D1E0-42FB-937C-4AA7A1FC33DF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247CAEF-D6EE-4A29-96A0-E6E868E1E432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KSO_Shape">
              <a:extLst>
                <a:ext uri="{FF2B5EF4-FFF2-40B4-BE49-F238E27FC236}">
                  <a16:creationId xmlns:a16="http://schemas.microsoft.com/office/drawing/2014/main" id="{35D385A3-5A4C-4DAD-A686-DD737958B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73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306022-F46E-4F86-B851-0E4850EE6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4270"/>
            <a:ext cx="12192000" cy="51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1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1497DF-0A5F-4011-B75B-FB7551B93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815"/>
            <a:ext cx="12192000" cy="608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3761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613BE3-EA6F-4DB4-BEE7-FAD3582D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189"/>
            <a:ext cx="12192000" cy="62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8080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8B20BA-18E3-4450-9936-357F3D3AD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36" y="1118031"/>
            <a:ext cx="8718383" cy="46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3026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96C88F-E88E-4B90-AC32-9A5BBA3AE3C9}"/>
              </a:ext>
            </a:extLst>
          </p:cNvPr>
          <p:cNvSpPr txBox="1"/>
          <p:nvPr/>
        </p:nvSpPr>
        <p:spPr>
          <a:xfrm>
            <a:off x="1297615" y="48601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工作记录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3E51CF3-951B-456C-93FB-46EAC1B9C165}"/>
              </a:ext>
            </a:extLst>
          </p:cNvPr>
          <p:cNvGrpSpPr/>
          <p:nvPr/>
        </p:nvGrpSpPr>
        <p:grpSpPr>
          <a:xfrm>
            <a:off x="658813" y="417309"/>
            <a:ext cx="597948" cy="598691"/>
            <a:chOff x="7505561" y="1999305"/>
            <a:chExt cx="782786" cy="78375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D88B87A-17FE-41E2-BF74-285CADFF3906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3F5A333-541F-4C8B-8CB0-82FE8BA488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4" name="图形 43" descr="书架上的书籍">
              <a:extLst>
                <a:ext uri="{FF2B5EF4-FFF2-40B4-BE49-F238E27FC236}">
                  <a16:creationId xmlns:a16="http://schemas.microsoft.com/office/drawing/2014/main" id="{C04A3E0C-A0B8-4295-B6F1-DAA62101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pic>
        <p:nvPicPr>
          <p:cNvPr id="82" name="图片 81">
            <a:extLst>
              <a:ext uri="{FF2B5EF4-FFF2-40B4-BE49-F238E27FC236}">
                <a16:creationId xmlns:a16="http://schemas.microsoft.com/office/drawing/2014/main" id="{27EBB662-CB05-4B0E-99DF-3F4C69514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7280"/>
            <a:ext cx="2688085" cy="63842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51F8E741-D7DB-4EEC-8F47-32438DBEC3E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D9DD5F-8847-451A-A3BC-2FA0E9D0D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840" y="43286"/>
            <a:ext cx="4504762" cy="67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48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8902179" y="1548774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工作汇报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96C88F-E88E-4B90-AC32-9A5BBA3AE3C9}"/>
              </a:ext>
            </a:extLst>
          </p:cNvPr>
          <p:cNvSpPr txBox="1"/>
          <p:nvPr/>
        </p:nvSpPr>
        <p:spPr>
          <a:xfrm>
            <a:off x="8902180" y="2716053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未来计划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8902179" y="3922077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难点说明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195FF5-DE73-4F15-B0CD-65BE27295486}"/>
              </a:ext>
            </a:extLst>
          </p:cNvPr>
          <p:cNvSpPr txBox="1"/>
          <p:nvPr/>
        </p:nvSpPr>
        <p:spPr>
          <a:xfrm>
            <a:off x="8902179" y="504735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项目展示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5586C0D-D188-487D-9B3D-45BEAD7EFC06}"/>
              </a:ext>
            </a:extLst>
          </p:cNvPr>
          <p:cNvGrpSpPr/>
          <p:nvPr/>
        </p:nvGrpSpPr>
        <p:grpSpPr>
          <a:xfrm>
            <a:off x="7793048" y="4890687"/>
            <a:ext cx="783759" cy="783759"/>
            <a:chOff x="7504635" y="3112377"/>
            <a:chExt cx="783759" cy="783759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B3A38AC-A682-4CD6-8B6E-71D5009D349C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26C269E-7FB3-4127-8989-C8D44FB4FE69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2" name="KSO_Shape">
              <a:extLst>
                <a:ext uri="{FF2B5EF4-FFF2-40B4-BE49-F238E27FC236}">
                  <a16:creationId xmlns:a16="http://schemas.microsoft.com/office/drawing/2014/main" id="{3A0504E5-0D29-4F8A-861C-4D22B0544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7793048" y="1387512"/>
            <a:ext cx="782786" cy="783758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7793048" y="3722962"/>
            <a:ext cx="783759" cy="783759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3E51CF3-951B-456C-93FB-46EAC1B9C165}"/>
              </a:ext>
            </a:extLst>
          </p:cNvPr>
          <p:cNvGrpSpPr/>
          <p:nvPr/>
        </p:nvGrpSpPr>
        <p:grpSpPr>
          <a:xfrm>
            <a:off x="7793048" y="2555237"/>
            <a:ext cx="782786" cy="783758"/>
            <a:chOff x="7505561" y="1999305"/>
            <a:chExt cx="782786" cy="78375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D88B87A-17FE-41E2-BF74-285CADFF3906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3F5A333-541F-4C8B-8CB0-82FE8BA488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4" name="图形 43" descr="书架上的书籍">
              <a:extLst>
                <a:ext uri="{FF2B5EF4-FFF2-40B4-BE49-F238E27FC236}">
                  <a16:creationId xmlns:a16="http://schemas.microsoft.com/office/drawing/2014/main" id="{C04A3E0C-A0B8-4295-B6F1-DAA62101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56EFA36-C829-4420-AB53-A49DF5A7F49C}"/>
              </a:ext>
            </a:extLst>
          </p:cNvPr>
          <p:cNvGrpSpPr/>
          <p:nvPr/>
        </p:nvGrpSpPr>
        <p:grpSpPr>
          <a:xfrm>
            <a:off x="0" y="-495580"/>
            <a:ext cx="7891109" cy="7698892"/>
            <a:chOff x="0" y="-495580"/>
            <a:chExt cx="7891109" cy="7698892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0896BB32-8380-4F36-8C46-10A460C07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" r="17803"/>
            <a:stretch/>
          </p:blipFill>
          <p:spPr>
            <a:xfrm>
              <a:off x="0" y="-24943"/>
              <a:ext cx="7723626" cy="6882943"/>
            </a:xfrm>
            <a:custGeom>
              <a:avLst/>
              <a:gdLst>
                <a:gd name="connsiteX0" fmla="*/ 0 w 7723626"/>
                <a:gd name="connsiteY0" fmla="*/ 0 h 6882943"/>
                <a:gd name="connsiteX1" fmla="*/ 5399450 w 7723626"/>
                <a:gd name="connsiteY1" fmla="*/ 6837 h 6882943"/>
                <a:gd name="connsiteX2" fmla="*/ 3297932 w 7723626"/>
                <a:gd name="connsiteY2" fmla="*/ 4919720 h 6882943"/>
                <a:gd name="connsiteX3" fmla="*/ 7723626 w 7723626"/>
                <a:gd name="connsiteY3" fmla="*/ 6882942 h 6882943"/>
                <a:gd name="connsiteX4" fmla="*/ 0 w 7723626"/>
                <a:gd name="connsiteY4" fmla="*/ 6882943 h 6882943"/>
                <a:gd name="connsiteX5" fmla="*/ 0 w 7723626"/>
                <a:gd name="connsiteY5" fmla="*/ 0 h 6882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3626" h="6882943">
                  <a:moveTo>
                    <a:pt x="0" y="0"/>
                  </a:moveTo>
                  <a:lnTo>
                    <a:pt x="5399450" y="6837"/>
                  </a:lnTo>
                  <a:lnTo>
                    <a:pt x="3297932" y="4919720"/>
                  </a:lnTo>
                  <a:lnTo>
                    <a:pt x="7723626" y="6882942"/>
                  </a:lnTo>
                  <a:lnTo>
                    <a:pt x="0" y="688294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D417C59-D63F-438A-B746-E8A83A22C008}"/>
                </a:ext>
              </a:extLst>
            </p:cNvPr>
            <p:cNvSpPr/>
            <p:nvPr/>
          </p:nvSpPr>
          <p:spPr>
            <a:xfrm rot="6838167">
              <a:off x="5329341" y="3467694"/>
              <a:ext cx="179999" cy="494353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D527940-B9C3-4A32-914B-C2E213349F65}"/>
                </a:ext>
              </a:extLst>
            </p:cNvPr>
            <p:cNvSpPr/>
            <p:nvPr/>
          </p:nvSpPr>
          <p:spPr>
            <a:xfrm rot="1404088">
              <a:off x="3808190" y="-495580"/>
              <a:ext cx="158550" cy="769889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99B8D1E-45F0-402C-B9AA-870AE7D76D1E}"/>
              </a:ext>
            </a:extLst>
          </p:cNvPr>
          <p:cNvGrpSpPr/>
          <p:nvPr/>
        </p:nvGrpSpPr>
        <p:grpSpPr>
          <a:xfrm>
            <a:off x="4629637" y="2742238"/>
            <a:ext cx="2196813" cy="1446550"/>
            <a:chOff x="4023223" y="2630592"/>
            <a:chExt cx="2196813" cy="144655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7792EE0-0A94-4B1A-89B0-B8AEF3BFFF8B}"/>
                </a:ext>
              </a:extLst>
            </p:cNvPr>
            <p:cNvSpPr txBox="1"/>
            <p:nvPr/>
          </p:nvSpPr>
          <p:spPr>
            <a:xfrm>
              <a:off x="4621666" y="2859030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chemeClr val="accent3">
                      <a:lumMod val="100000"/>
                    </a:schemeClr>
                  </a:solidFill>
                  <a:cs typeface="+mn-ea"/>
                  <a:sym typeface="+mn-lt"/>
                </a:rPr>
                <a:t>目录</a:t>
              </a:r>
              <a:endParaRPr lang="en-US" altLang="zh-CN" sz="4800" dirty="0">
                <a:solidFill>
                  <a:schemeClr val="accent3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EB05E47-9AE4-4075-B06B-0EAC8175E536}"/>
                </a:ext>
              </a:extLst>
            </p:cNvPr>
            <p:cNvSpPr/>
            <p:nvPr/>
          </p:nvSpPr>
          <p:spPr>
            <a:xfrm>
              <a:off x="4565416" y="3510999"/>
              <a:ext cx="16546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cs typeface="+mn-ea"/>
                  <a:sym typeface="+mn-lt"/>
                </a:rPr>
                <a:t>ONTENTS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34987F0-E0CB-448B-93C2-1AED92645BA7}"/>
                </a:ext>
              </a:extLst>
            </p:cNvPr>
            <p:cNvSpPr/>
            <p:nvPr/>
          </p:nvSpPr>
          <p:spPr>
            <a:xfrm>
              <a:off x="4023223" y="2630592"/>
              <a:ext cx="552303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8800" dirty="0">
                  <a:latin typeface="FangSong" panose="02010609060101010101" pitchFamily="49" charset="-122"/>
                  <a:ea typeface="FangSong" panose="02010609060101010101" pitchFamily="49" charset="-122"/>
                  <a:cs typeface="+mn-ea"/>
                  <a:sym typeface="+mn-lt"/>
                </a:rPr>
                <a:t>C</a:t>
              </a:r>
              <a:endParaRPr lang="zh-CN" altLang="en-US" sz="8800" dirty="0">
                <a:latin typeface="FangSong" panose="02010609060101010101" pitchFamily="49" charset="-122"/>
                <a:ea typeface="FangSong" panose="02010609060101010101" pitchFamily="49" charset="-122"/>
                <a:cs typeface="+mn-ea"/>
                <a:sym typeface="+mn-lt"/>
              </a:endParaRPr>
            </a:p>
          </p:txBody>
        </p:sp>
      </p:grpSp>
      <p:pic>
        <p:nvPicPr>
          <p:cNvPr id="53" name="图片 52" descr="图片包含 物体&#10;&#10;描述已自动生成">
            <a:extLst>
              <a:ext uri="{FF2B5EF4-FFF2-40B4-BE49-F238E27FC236}">
                <a16:creationId xmlns:a16="http://schemas.microsoft.com/office/drawing/2014/main" id="{DD2B3470-E3A3-4F98-A437-571B18C6D4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506943"/>
            <a:ext cx="2227605" cy="45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31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75A51D-9391-4953-A91F-48FA7A849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714" y="200428"/>
            <a:ext cx="7028571" cy="6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16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76F4F3-FF02-4E29-A630-5F52F528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712" y="0"/>
            <a:ext cx="6160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33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7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55380" y="-1097305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未来计划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76621" y="3159118"/>
            <a:ext cx="3469406" cy="53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到最终汇报前的工作安排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1614444-3880-4A71-B1CB-DE8B68C70AD6}"/>
              </a:ext>
            </a:extLst>
          </p:cNvPr>
          <p:cNvGrpSpPr/>
          <p:nvPr/>
        </p:nvGrpSpPr>
        <p:grpSpPr>
          <a:xfrm>
            <a:off x="1396665" y="1975340"/>
            <a:ext cx="782786" cy="783758"/>
            <a:chOff x="7505561" y="1999305"/>
            <a:chExt cx="782786" cy="783758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06ABC15-1198-40F7-92FE-342EADD3CF20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498DAEC-47F1-43B9-97B4-3D28D7E922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16" name="图形 15" descr="书架上的书籍">
              <a:extLst>
                <a:ext uri="{FF2B5EF4-FFF2-40B4-BE49-F238E27FC236}">
                  <a16:creationId xmlns:a16="http://schemas.microsoft.com/office/drawing/2014/main" id="{501B3013-478E-4AB0-9238-A126C49DB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pic>
        <p:nvPicPr>
          <p:cNvPr id="17" name="图片 16" descr="图片包含 物体&#10;&#10;描述已自动生成">
            <a:extLst>
              <a:ext uri="{FF2B5EF4-FFF2-40B4-BE49-F238E27FC236}">
                <a16:creationId xmlns:a16="http://schemas.microsoft.com/office/drawing/2014/main" id="{B8C2091A-A55C-4670-BC96-0A29E4B63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A7F6CBA-F128-4338-8057-8E6759A7DEA3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149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96C88F-E88E-4B90-AC32-9A5BBA3AE3C9}"/>
              </a:ext>
            </a:extLst>
          </p:cNvPr>
          <p:cNvSpPr txBox="1"/>
          <p:nvPr/>
        </p:nvSpPr>
        <p:spPr>
          <a:xfrm>
            <a:off x="1297615" y="48601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未来计划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F06051E-E933-4ADC-AF38-94A273660811}"/>
              </a:ext>
            </a:extLst>
          </p:cNvPr>
          <p:cNvSpPr/>
          <p:nvPr/>
        </p:nvSpPr>
        <p:spPr>
          <a:xfrm>
            <a:off x="1029102" y="1612735"/>
            <a:ext cx="45719" cy="2127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5D4235E-B3DF-4ED8-A327-FA49D4BD5C7E}"/>
              </a:ext>
            </a:extLst>
          </p:cNvPr>
          <p:cNvSpPr/>
          <p:nvPr/>
        </p:nvSpPr>
        <p:spPr>
          <a:xfrm>
            <a:off x="809572" y="2256694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5C03174-BD70-49C1-BF4C-9C0D93462315}"/>
              </a:ext>
            </a:extLst>
          </p:cNvPr>
          <p:cNvSpPr/>
          <p:nvPr/>
        </p:nvSpPr>
        <p:spPr>
          <a:xfrm rot="10800000">
            <a:off x="10982916" y="2981582"/>
            <a:ext cx="45719" cy="2127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F56B53A-36D9-4B5A-9578-4CA023780851}"/>
              </a:ext>
            </a:extLst>
          </p:cNvPr>
          <p:cNvSpPr/>
          <p:nvPr/>
        </p:nvSpPr>
        <p:spPr>
          <a:xfrm rot="10800000">
            <a:off x="11247798" y="4007092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A86279D-1D6F-4C39-9148-C4C5AA6374F8}"/>
              </a:ext>
            </a:extLst>
          </p:cNvPr>
          <p:cNvSpPr/>
          <p:nvPr/>
        </p:nvSpPr>
        <p:spPr>
          <a:xfrm>
            <a:off x="1277689" y="2845927"/>
            <a:ext cx="2223991" cy="3068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DB9C6230-EAAE-45C9-A40D-FDD6090B0036}"/>
              </a:ext>
            </a:extLst>
          </p:cNvPr>
          <p:cNvGrpSpPr/>
          <p:nvPr/>
        </p:nvGrpSpPr>
        <p:grpSpPr>
          <a:xfrm>
            <a:off x="1578791" y="2981582"/>
            <a:ext cx="1738198" cy="1808787"/>
            <a:chOff x="8212848" y="2894589"/>
            <a:chExt cx="1738198" cy="1808787"/>
          </a:xfrm>
        </p:grpSpPr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84B29E5F-10C4-49CD-B5CA-74719F92069A}"/>
                </a:ext>
              </a:extLst>
            </p:cNvPr>
            <p:cNvSpPr txBox="1"/>
            <p:nvPr/>
          </p:nvSpPr>
          <p:spPr>
            <a:xfrm>
              <a:off x="8599000" y="2894589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前端</a:t>
              </a: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F6539D4F-CC8F-4C2C-9C16-581E299079FA}"/>
                </a:ext>
              </a:extLst>
            </p:cNvPr>
            <p:cNvSpPr txBox="1"/>
            <p:nvPr/>
          </p:nvSpPr>
          <p:spPr>
            <a:xfrm>
              <a:off x="8212848" y="3280422"/>
              <a:ext cx="1738198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cs typeface="+mn-ea"/>
                  <a:sym typeface="+mn-lt"/>
                </a:rPr>
                <a:t>继续完成之前未完成的复杂功能</a:t>
              </a:r>
            </a:p>
          </p:txBody>
        </p: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1FE65593-8E25-4DE2-B074-0A58D1516155}"/>
              </a:ext>
            </a:extLst>
          </p:cNvPr>
          <p:cNvSpPr/>
          <p:nvPr/>
        </p:nvSpPr>
        <p:spPr>
          <a:xfrm>
            <a:off x="3644043" y="2845927"/>
            <a:ext cx="2241513" cy="3068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992E2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729FC56-E1F8-439B-9BC1-13EBDFBE56DF}"/>
              </a:ext>
            </a:extLst>
          </p:cNvPr>
          <p:cNvGrpSpPr/>
          <p:nvPr/>
        </p:nvGrpSpPr>
        <p:grpSpPr>
          <a:xfrm>
            <a:off x="3937657" y="2994360"/>
            <a:ext cx="1738198" cy="2270451"/>
            <a:chOff x="8212848" y="2894589"/>
            <a:chExt cx="1738198" cy="2270451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94D1BE2E-6F9C-4D00-A41B-D6A79567CCD2}"/>
                </a:ext>
              </a:extLst>
            </p:cNvPr>
            <p:cNvSpPr txBox="1"/>
            <p:nvPr/>
          </p:nvSpPr>
          <p:spPr>
            <a:xfrm>
              <a:off x="8599000" y="2894589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后端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D93DFE85-C555-466E-9009-CCADB1449F5B}"/>
                </a:ext>
              </a:extLst>
            </p:cNvPr>
            <p:cNvSpPr txBox="1"/>
            <p:nvPr/>
          </p:nvSpPr>
          <p:spPr>
            <a:xfrm>
              <a:off x="8212848" y="3280422"/>
              <a:ext cx="1738198" cy="1884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cs typeface="+mn-ea"/>
                  <a:sym typeface="+mn-lt"/>
                </a:rPr>
                <a:t>开始将</a:t>
              </a:r>
              <a:r>
                <a:rPr lang="en-US" altLang="zh-CN" sz="2000" dirty="0" err="1">
                  <a:cs typeface="+mn-ea"/>
                  <a:sym typeface="+mn-lt"/>
                </a:rPr>
                <a:t>vue</a:t>
              </a:r>
              <a:r>
                <a:rPr lang="zh-CN" altLang="en-US" sz="2000" dirty="0">
                  <a:cs typeface="+mn-ea"/>
                  <a:sym typeface="+mn-lt"/>
                </a:rPr>
                <a:t>项目整合进后端，进行项目的合并</a:t>
              </a:r>
            </a:p>
          </p:txBody>
        </p: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id="{BE73AC1C-E9D5-43A8-B87B-22C53726F206}"/>
              </a:ext>
            </a:extLst>
          </p:cNvPr>
          <p:cNvSpPr/>
          <p:nvPr/>
        </p:nvSpPr>
        <p:spPr>
          <a:xfrm>
            <a:off x="6027919" y="2845927"/>
            <a:ext cx="2257970" cy="3068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C1742A1E-1640-4943-AF21-9D1AE64EA3DF}"/>
              </a:ext>
            </a:extLst>
          </p:cNvPr>
          <p:cNvGrpSpPr/>
          <p:nvPr/>
        </p:nvGrpSpPr>
        <p:grpSpPr>
          <a:xfrm>
            <a:off x="6382930" y="2981582"/>
            <a:ext cx="1738198" cy="1808787"/>
            <a:chOff x="8212848" y="2894589"/>
            <a:chExt cx="1738198" cy="1808787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3C26D395-6B2B-4B04-8594-D63D44316611}"/>
                </a:ext>
              </a:extLst>
            </p:cNvPr>
            <p:cNvSpPr txBox="1"/>
            <p:nvPr/>
          </p:nvSpPr>
          <p:spPr>
            <a:xfrm>
              <a:off x="8599000" y="2894589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测试</a:t>
              </a: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F4AD7739-4A84-4697-A99E-E04A13891C27}"/>
                </a:ext>
              </a:extLst>
            </p:cNvPr>
            <p:cNvSpPr txBox="1"/>
            <p:nvPr/>
          </p:nvSpPr>
          <p:spPr>
            <a:xfrm>
              <a:off x="8212848" y="3280422"/>
              <a:ext cx="1738198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cs typeface="+mn-ea"/>
                  <a:sym typeface="+mn-lt"/>
                </a:rPr>
                <a:t>进行最终的系统级别的功能测试</a:t>
              </a:r>
            </a:p>
          </p:txBody>
        </p:sp>
      </p:grpSp>
      <p:sp>
        <p:nvSpPr>
          <p:cNvPr id="96" name="矩形 95">
            <a:extLst>
              <a:ext uri="{FF2B5EF4-FFF2-40B4-BE49-F238E27FC236}">
                <a16:creationId xmlns:a16="http://schemas.microsoft.com/office/drawing/2014/main" id="{714995EE-7992-44A4-BABC-2BF60D7B0E32}"/>
              </a:ext>
            </a:extLst>
          </p:cNvPr>
          <p:cNvSpPr/>
          <p:nvPr/>
        </p:nvSpPr>
        <p:spPr>
          <a:xfrm>
            <a:off x="8428251" y="2845927"/>
            <a:ext cx="2289783" cy="3068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992E2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39F9A5E-6F4D-4508-B67D-F7CFFBE2AA06}"/>
              </a:ext>
            </a:extLst>
          </p:cNvPr>
          <p:cNvGrpSpPr/>
          <p:nvPr/>
        </p:nvGrpSpPr>
        <p:grpSpPr>
          <a:xfrm>
            <a:off x="8751625" y="3008947"/>
            <a:ext cx="1738198" cy="2270451"/>
            <a:chOff x="8212848" y="2894589"/>
            <a:chExt cx="1738198" cy="2270451"/>
          </a:xfrm>
        </p:grpSpPr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CB565D21-E1E4-4F97-8461-3DC61AD16A5D}"/>
                </a:ext>
              </a:extLst>
            </p:cNvPr>
            <p:cNvSpPr txBox="1"/>
            <p:nvPr/>
          </p:nvSpPr>
          <p:spPr>
            <a:xfrm>
              <a:off x="8599000" y="2894589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财务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BF016AD9-F718-4BD6-A302-72A11A12A36B}"/>
                </a:ext>
              </a:extLst>
            </p:cNvPr>
            <p:cNvSpPr txBox="1"/>
            <p:nvPr/>
          </p:nvSpPr>
          <p:spPr>
            <a:xfrm>
              <a:off x="8212848" y="3280422"/>
              <a:ext cx="1738198" cy="1884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cs typeface="+mn-ea"/>
                  <a:sym typeface="+mn-lt"/>
                </a:rPr>
                <a:t>继续记录资金支出，进行财务决算，生成统计结果</a:t>
              </a:r>
            </a:p>
          </p:txBody>
        </p:sp>
      </p:grpSp>
      <p:pic>
        <p:nvPicPr>
          <p:cNvPr id="110" name="图片 109">
            <a:extLst>
              <a:ext uri="{FF2B5EF4-FFF2-40B4-BE49-F238E27FC236}">
                <a16:creationId xmlns:a16="http://schemas.microsoft.com/office/drawing/2014/main" id="{D5DE77F6-EB47-4439-81D4-573BB447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019" y="444188"/>
            <a:ext cx="2688085" cy="638420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D79B3EC3-3772-4AFE-B7DC-F68894F8050D}"/>
              </a:ext>
            </a:extLst>
          </p:cNvPr>
          <p:cNvGrpSpPr/>
          <p:nvPr/>
        </p:nvGrpSpPr>
        <p:grpSpPr>
          <a:xfrm>
            <a:off x="658813" y="417309"/>
            <a:ext cx="597948" cy="598691"/>
            <a:chOff x="7505561" y="1999305"/>
            <a:chExt cx="782786" cy="783758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CF4A84D-CC19-4BEC-AEA7-82348169FB1C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1E295FEF-CDC1-4D6A-9D48-F3D7CEF4326A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39" name="图形 38" descr="书架上的书籍">
              <a:extLst>
                <a:ext uri="{FF2B5EF4-FFF2-40B4-BE49-F238E27FC236}">
                  <a16:creationId xmlns:a16="http://schemas.microsoft.com/office/drawing/2014/main" id="{C9EA6610-818E-4374-BFC6-A3B54D246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pic>
        <p:nvPicPr>
          <p:cNvPr id="3" name="图片 1">
            <a:extLst>
              <a:ext uri="{FF2B5EF4-FFF2-40B4-BE49-F238E27FC236}">
                <a16:creationId xmlns:a16="http://schemas.microsoft.com/office/drawing/2014/main" id="{0F2BE798-14BD-4E1D-9785-5850B6B611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9" b="6580"/>
          <a:stretch/>
        </p:blipFill>
        <p:spPr>
          <a:xfrm>
            <a:off x="1271785" y="1359321"/>
            <a:ext cx="2226943" cy="1482662"/>
          </a:xfrm>
          <a:prstGeom prst="rect">
            <a:avLst/>
          </a:prstGeom>
          <a:effectLst>
            <a:outerShdw blurRad="50800" dist="38100" dir="19200000" algn="l" rotWithShape="0">
              <a:prstClr val="black">
                <a:alpha val="40000"/>
              </a:prstClr>
            </a:outerShdw>
          </a:effectLst>
        </p:spPr>
      </p:pic>
      <p:sp>
        <p:nvSpPr>
          <p:cNvPr id="41" name="矩形 白1">
            <a:extLst>
              <a:ext uri="{FF2B5EF4-FFF2-40B4-BE49-F238E27FC236}">
                <a16:creationId xmlns:a16="http://schemas.microsoft.com/office/drawing/2014/main" id="{6A75286A-E042-449F-B7E7-823BAEB78710}"/>
              </a:ext>
            </a:extLst>
          </p:cNvPr>
          <p:cNvSpPr/>
          <p:nvPr/>
        </p:nvSpPr>
        <p:spPr>
          <a:xfrm>
            <a:off x="1277689" y="1375648"/>
            <a:ext cx="2223991" cy="1476511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77E3FE7-2944-4915-BCD6-44EE36BEC279}"/>
              </a:ext>
            </a:extLst>
          </p:cNvPr>
          <p:cNvSpPr/>
          <p:nvPr/>
        </p:nvSpPr>
        <p:spPr>
          <a:xfrm>
            <a:off x="1270426" y="2652593"/>
            <a:ext cx="408789" cy="415175"/>
          </a:xfrm>
          <a:prstGeom prst="rect">
            <a:avLst/>
          </a:prstGeom>
          <a:solidFill>
            <a:srgbClr val="A6A6A6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2" name="图形 91" descr="望远镜">
            <a:extLst>
              <a:ext uri="{FF2B5EF4-FFF2-40B4-BE49-F238E27FC236}">
                <a16:creationId xmlns:a16="http://schemas.microsoft.com/office/drawing/2014/main" id="{C2986754-B2E0-456B-9F5D-14B29D8B2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1240" y="2654078"/>
            <a:ext cx="430887" cy="430887"/>
          </a:xfrm>
          <a:prstGeom prst="rect">
            <a:avLst/>
          </a:prstGeom>
        </p:spPr>
      </p:pic>
      <p:pic>
        <p:nvPicPr>
          <p:cNvPr id="5" name="图片 2">
            <a:extLst>
              <a:ext uri="{FF2B5EF4-FFF2-40B4-BE49-F238E27FC236}">
                <a16:creationId xmlns:a16="http://schemas.microsoft.com/office/drawing/2014/main" id="{98D687D9-6B8C-4574-A3CA-38F4D843F6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1974" r="-1"/>
          <a:stretch/>
        </p:blipFill>
        <p:spPr>
          <a:xfrm rot="10800000">
            <a:off x="3636402" y="1359321"/>
            <a:ext cx="2248563" cy="1494996"/>
          </a:xfrm>
          <a:prstGeom prst="rect">
            <a:avLst/>
          </a:prstGeom>
          <a:effectLst>
            <a:outerShdw blurRad="50800" dist="38100" dir="19200000" algn="l" rotWithShape="0">
              <a:schemeClr val="accent3">
                <a:alpha val="40000"/>
              </a:schemeClr>
            </a:outerShdw>
          </a:effectLst>
        </p:spPr>
      </p:pic>
      <p:sp>
        <p:nvSpPr>
          <p:cNvPr id="8" name="矩形 白2">
            <a:extLst>
              <a:ext uri="{FF2B5EF4-FFF2-40B4-BE49-F238E27FC236}">
                <a16:creationId xmlns:a16="http://schemas.microsoft.com/office/drawing/2014/main" id="{F214F2C1-4D0D-4F75-9A3A-DA4D63AD08E6}"/>
              </a:ext>
            </a:extLst>
          </p:cNvPr>
          <p:cNvSpPr/>
          <p:nvPr/>
        </p:nvSpPr>
        <p:spPr>
          <a:xfrm>
            <a:off x="3630640" y="1388900"/>
            <a:ext cx="2254325" cy="1476511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4078FE5-F92F-4357-BDE7-BE5C4ABE4A69}"/>
              </a:ext>
            </a:extLst>
          </p:cNvPr>
          <p:cNvSpPr/>
          <p:nvPr/>
        </p:nvSpPr>
        <p:spPr>
          <a:xfrm>
            <a:off x="3632748" y="2662347"/>
            <a:ext cx="438907" cy="445763"/>
          </a:xfrm>
          <a:prstGeom prst="rect">
            <a:avLst/>
          </a:prstGeom>
          <a:solidFill>
            <a:schemeClr val="accent3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2" name="图形 11" descr="原子">
            <a:extLst>
              <a:ext uri="{FF2B5EF4-FFF2-40B4-BE49-F238E27FC236}">
                <a16:creationId xmlns:a16="http://schemas.microsoft.com/office/drawing/2014/main" id="{4DDC8F85-2BDE-4341-AF30-2159841FE6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7312" y="2659759"/>
            <a:ext cx="462633" cy="462633"/>
          </a:xfrm>
          <a:prstGeom prst="rect">
            <a:avLst/>
          </a:prstGeom>
        </p:spPr>
      </p:pic>
      <p:pic>
        <p:nvPicPr>
          <p:cNvPr id="11" name="图片 3" descr="图片包含 天空, 户外, 地面, 树&#10;&#10;描述已自动生成">
            <a:extLst>
              <a:ext uri="{FF2B5EF4-FFF2-40B4-BE49-F238E27FC236}">
                <a16:creationId xmlns:a16="http://schemas.microsoft.com/office/drawing/2014/main" id="{007D0049-608A-4DEE-8180-10B4B3B5FD2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2"/>
          <a:stretch/>
        </p:blipFill>
        <p:spPr>
          <a:xfrm>
            <a:off x="6027920" y="1369415"/>
            <a:ext cx="2257970" cy="1463073"/>
          </a:xfrm>
          <a:prstGeom prst="rect">
            <a:avLst/>
          </a:prstGeom>
          <a:effectLst>
            <a:outerShdw blurRad="50800" dist="38100" dir="19200000" sx="102000" sy="102000" rotWithShape="0">
              <a:srgbClr val="A6A6A6">
                <a:alpha val="40000"/>
              </a:srgbClr>
            </a:outerShdw>
          </a:effectLst>
        </p:spPr>
      </p:pic>
      <p:sp>
        <p:nvSpPr>
          <p:cNvPr id="44" name="矩形 白3">
            <a:extLst>
              <a:ext uri="{FF2B5EF4-FFF2-40B4-BE49-F238E27FC236}">
                <a16:creationId xmlns:a16="http://schemas.microsoft.com/office/drawing/2014/main" id="{BC61F3E1-018E-413D-BCE6-D5B512C036FA}"/>
              </a:ext>
            </a:extLst>
          </p:cNvPr>
          <p:cNvSpPr/>
          <p:nvPr/>
        </p:nvSpPr>
        <p:spPr>
          <a:xfrm>
            <a:off x="6027919" y="1369228"/>
            <a:ext cx="2257970" cy="1476511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A112030D-CC16-406B-9E55-9530DE52F742}"/>
              </a:ext>
            </a:extLst>
          </p:cNvPr>
          <p:cNvSpPr/>
          <p:nvPr/>
        </p:nvSpPr>
        <p:spPr>
          <a:xfrm>
            <a:off x="6014516" y="2691506"/>
            <a:ext cx="430534" cy="437259"/>
          </a:xfrm>
          <a:prstGeom prst="rect">
            <a:avLst/>
          </a:prstGeom>
          <a:solidFill>
            <a:srgbClr val="A6A6A6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形 8" descr="显微镜">
            <a:extLst>
              <a:ext uri="{FF2B5EF4-FFF2-40B4-BE49-F238E27FC236}">
                <a16:creationId xmlns:a16="http://schemas.microsoft.com/office/drawing/2014/main" id="{DD7381A1-9662-4359-99D9-30EFE738D4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7554" y="2691505"/>
            <a:ext cx="379133" cy="379133"/>
          </a:xfrm>
          <a:prstGeom prst="rect">
            <a:avLst/>
          </a:prstGeom>
        </p:spPr>
      </p:pic>
      <p:pic>
        <p:nvPicPr>
          <p:cNvPr id="14" name="图片 4" descr="图片包含 天空, 户外, 地面, 多云&#10;&#10;描述已自动生成">
            <a:extLst>
              <a:ext uri="{FF2B5EF4-FFF2-40B4-BE49-F238E27FC236}">
                <a16:creationId xmlns:a16="http://schemas.microsoft.com/office/drawing/2014/main" id="{0A6B4862-0E39-4077-B737-9271C719162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1"/>
          <a:stretch/>
        </p:blipFill>
        <p:spPr>
          <a:xfrm>
            <a:off x="8410752" y="1369228"/>
            <a:ext cx="2307281" cy="1484450"/>
          </a:xfrm>
          <a:prstGeom prst="rect">
            <a:avLst/>
          </a:prstGeom>
          <a:effectLst>
            <a:outerShdw blurRad="50800" dist="38100" dir="19200000" rotWithShape="0">
              <a:schemeClr val="accent3">
                <a:alpha val="40000"/>
              </a:schemeClr>
            </a:outerShdw>
          </a:effectLst>
        </p:spPr>
      </p:pic>
      <p:sp>
        <p:nvSpPr>
          <p:cNvPr id="47" name="矩形 白4">
            <a:extLst>
              <a:ext uri="{FF2B5EF4-FFF2-40B4-BE49-F238E27FC236}">
                <a16:creationId xmlns:a16="http://schemas.microsoft.com/office/drawing/2014/main" id="{8E6D67AD-417F-4F8B-B962-42EC5D203995}"/>
              </a:ext>
            </a:extLst>
          </p:cNvPr>
          <p:cNvSpPr/>
          <p:nvPr/>
        </p:nvSpPr>
        <p:spPr>
          <a:xfrm>
            <a:off x="8410752" y="1425664"/>
            <a:ext cx="2307282" cy="148445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57C7EA0-6F1C-4848-B190-0F12A05A1A92}"/>
              </a:ext>
            </a:extLst>
          </p:cNvPr>
          <p:cNvSpPr/>
          <p:nvPr/>
        </p:nvSpPr>
        <p:spPr>
          <a:xfrm>
            <a:off x="8409894" y="2667326"/>
            <a:ext cx="430534" cy="437259"/>
          </a:xfrm>
          <a:prstGeom prst="rect">
            <a:avLst/>
          </a:prstGeom>
          <a:solidFill>
            <a:schemeClr val="accent3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形 6" descr="烧瓶">
            <a:extLst>
              <a:ext uri="{FF2B5EF4-FFF2-40B4-BE49-F238E27FC236}">
                <a16:creationId xmlns:a16="http://schemas.microsoft.com/office/drawing/2014/main" id="{25464CF3-32D6-410E-9777-4DF0B27773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14999" y="2673083"/>
            <a:ext cx="430887" cy="430887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BEAD7C98-30DE-4210-939E-7075553EBAA2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512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5" grpId="0" animBg="1"/>
      <p:bldP spid="94" grpId="0" animBg="1"/>
      <p:bldP spid="9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96C88F-E88E-4B90-AC32-9A5BBA3AE3C9}"/>
              </a:ext>
            </a:extLst>
          </p:cNvPr>
          <p:cNvSpPr txBox="1"/>
          <p:nvPr/>
        </p:nvSpPr>
        <p:spPr>
          <a:xfrm>
            <a:off x="1297615" y="48601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未来计划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3E51CF3-951B-456C-93FB-46EAC1B9C165}"/>
              </a:ext>
            </a:extLst>
          </p:cNvPr>
          <p:cNvGrpSpPr/>
          <p:nvPr/>
        </p:nvGrpSpPr>
        <p:grpSpPr>
          <a:xfrm>
            <a:off x="658813" y="417309"/>
            <a:ext cx="597948" cy="598691"/>
            <a:chOff x="7505561" y="1999305"/>
            <a:chExt cx="782786" cy="78375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D88B87A-17FE-41E2-BF74-285CADFF3906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3F5A333-541F-4C8B-8CB0-82FE8BA488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4" name="图形 43" descr="书架上的书籍">
              <a:extLst>
                <a:ext uri="{FF2B5EF4-FFF2-40B4-BE49-F238E27FC236}">
                  <a16:creationId xmlns:a16="http://schemas.microsoft.com/office/drawing/2014/main" id="{C04A3E0C-A0B8-4295-B6F1-DAA62101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33ACF7C-C6B2-4361-BA01-09A15904E2E1}"/>
              </a:ext>
            </a:extLst>
          </p:cNvPr>
          <p:cNvSpPr/>
          <p:nvPr/>
        </p:nvSpPr>
        <p:spPr>
          <a:xfrm rot="2669946">
            <a:off x="5383393" y="1505592"/>
            <a:ext cx="1455980" cy="1478723"/>
          </a:xfrm>
          <a:prstGeom prst="rect">
            <a:avLst/>
          </a:prstGeom>
          <a:noFill/>
          <a:ln w="825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E9F1E1D-C876-41AC-BAD2-5AD3EC62E0BC}"/>
              </a:ext>
            </a:extLst>
          </p:cNvPr>
          <p:cNvSpPr/>
          <p:nvPr/>
        </p:nvSpPr>
        <p:spPr>
          <a:xfrm rot="2669946">
            <a:off x="5389758" y="3981023"/>
            <a:ext cx="1455980" cy="1478723"/>
          </a:xfrm>
          <a:prstGeom prst="rect">
            <a:avLst/>
          </a:prstGeom>
          <a:noFill/>
          <a:ln w="825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FA074A1-2223-474B-8205-B0F824E00171}"/>
              </a:ext>
            </a:extLst>
          </p:cNvPr>
          <p:cNvSpPr/>
          <p:nvPr/>
        </p:nvSpPr>
        <p:spPr>
          <a:xfrm rot="2617639">
            <a:off x="3974121" y="1699121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00FE76F-4CF4-488A-83EF-F79EE58BD43F}"/>
              </a:ext>
            </a:extLst>
          </p:cNvPr>
          <p:cNvSpPr/>
          <p:nvPr/>
        </p:nvSpPr>
        <p:spPr>
          <a:xfrm rot="8117048">
            <a:off x="3984854" y="3205340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E0A5140-171D-489A-823A-FBD7E539D891}"/>
              </a:ext>
            </a:extLst>
          </p:cNvPr>
          <p:cNvSpPr/>
          <p:nvPr/>
        </p:nvSpPr>
        <p:spPr>
          <a:xfrm rot="13417639">
            <a:off x="8128152" y="3155118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4263C47-23EC-4FC5-A1B2-683D3BE117DA}"/>
              </a:ext>
            </a:extLst>
          </p:cNvPr>
          <p:cNvSpPr/>
          <p:nvPr/>
        </p:nvSpPr>
        <p:spPr>
          <a:xfrm rot="18917048">
            <a:off x="8117419" y="1669681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344400C-06E2-4DA3-BEFC-32E64D85D66D}"/>
              </a:ext>
            </a:extLst>
          </p:cNvPr>
          <p:cNvSpPr/>
          <p:nvPr/>
        </p:nvSpPr>
        <p:spPr>
          <a:xfrm rot="2669946">
            <a:off x="4119013" y="2767282"/>
            <a:ext cx="1455980" cy="1478723"/>
          </a:xfrm>
          <a:prstGeom prst="rect">
            <a:avLst/>
          </a:prstGeom>
          <a:noFill/>
          <a:ln w="825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4787BA4-1B2F-4B06-B748-49A18ADCDBA1}"/>
              </a:ext>
            </a:extLst>
          </p:cNvPr>
          <p:cNvSpPr/>
          <p:nvPr/>
        </p:nvSpPr>
        <p:spPr>
          <a:xfrm rot="2669946">
            <a:off x="6647772" y="2736543"/>
            <a:ext cx="1455980" cy="1478723"/>
          </a:xfrm>
          <a:prstGeom prst="rect">
            <a:avLst/>
          </a:prstGeom>
          <a:noFill/>
          <a:ln w="825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4" name="图形 63" descr="烧瓶">
            <a:extLst>
              <a:ext uri="{FF2B5EF4-FFF2-40B4-BE49-F238E27FC236}">
                <a16:creationId xmlns:a16="http://schemas.microsoft.com/office/drawing/2014/main" id="{A5C6C5E1-9F11-401C-90AE-38D0EEF81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4801" y="4142384"/>
            <a:ext cx="1024689" cy="1024689"/>
          </a:xfrm>
          <a:prstGeom prst="rect">
            <a:avLst/>
          </a:prstGeom>
        </p:spPr>
      </p:pic>
      <p:pic>
        <p:nvPicPr>
          <p:cNvPr id="66" name="图形 65" descr="显微镜">
            <a:extLst>
              <a:ext uri="{FF2B5EF4-FFF2-40B4-BE49-F238E27FC236}">
                <a16:creationId xmlns:a16="http://schemas.microsoft.com/office/drawing/2014/main" id="{E7D6F4A2-5D36-4DA5-902F-B257CD00C9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9033" y="2932271"/>
            <a:ext cx="993458" cy="993458"/>
          </a:xfrm>
          <a:prstGeom prst="rect">
            <a:avLst/>
          </a:prstGeom>
        </p:spPr>
      </p:pic>
      <p:pic>
        <p:nvPicPr>
          <p:cNvPr id="68" name="图形 67" descr="原子">
            <a:extLst>
              <a:ext uri="{FF2B5EF4-FFF2-40B4-BE49-F238E27FC236}">
                <a16:creationId xmlns:a16="http://schemas.microsoft.com/office/drawing/2014/main" id="{D79B466F-4099-4CD8-8786-385B92CA08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3314" y="1660947"/>
            <a:ext cx="1116136" cy="1116136"/>
          </a:xfrm>
          <a:prstGeom prst="rect">
            <a:avLst/>
          </a:prstGeom>
        </p:spPr>
      </p:pic>
      <p:pic>
        <p:nvPicPr>
          <p:cNvPr id="69" name="图形 68" descr="望远镜">
            <a:extLst>
              <a:ext uri="{FF2B5EF4-FFF2-40B4-BE49-F238E27FC236}">
                <a16:creationId xmlns:a16="http://schemas.microsoft.com/office/drawing/2014/main" id="{6EB94767-7D5A-4A75-A77F-208505164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3425" y="2984010"/>
            <a:ext cx="1061690" cy="1061690"/>
          </a:xfrm>
          <a:prstGeom prst="rect">
            <a:avLst/>
          </a:prstGeom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6A5C3ACC-8932-4BFC-877B-2CE513C0F57C}"/>
              </a:ext>
            </a:extLst>
          </p:cNvPr>
          <p:cNvSpPr txBox="1"/>
          <p:nvPr/>
        </p:nvSpPr>
        <p:spPr>
          <a:xfrm>
            <a:off x="1215907" y="2171286"/>
            <a:ext cx="180037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用户手册编写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352D6EE-7FDE-44A4-BA2D-10537AED50BC}"/>
              </a:ext>
            </a:extLst>
          </p:cNvPr>
          <p:cNvSpPr txBox="1"/>
          <p:nvPr/>
        </p:nvSpPr>
        <p:spPr>
          <a:xfrm>
            <a:off x="1215907" y="4478222"/>
            <a:ext cx="192905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文档汇总整理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80E7192-06D9-495D-BFFC-A719D677BFD8}"/>
              </a:ext>
            </a:extLst>
          </p:cNvPr>
          <p:cNvSpPr txBox="1"/>
          <p:nvPr/>
        </p:nvSpPr>
        <p:spPr>
          <a:xfrm>
            <a:off x="8964354" y="1977042"/>
            <a:ext cx="1805741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答辩</a:t>
            </a:r>
            <a:r>
              <a:rPr lang="en-US" altLang="zh-CN" sz="2000" dirty="0">
                <a:cs typeface="+mn-ea"/>
                <a:sym typeface="+mn-lt"/>
              </a:rPr>
              <a:t>ppt</a:t>
            </a:r>
            <a:r>
              <a:rPr lang="zh-CN" altLang="en-US" sz="2000" dirty="0">
                <a:cs typeface="+mn-ea"/>
                <a:sym typeface="+mn-lt"/>
              </a:rPr>
              <a:t>制作答辩流程设计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D3CA73A-BE86-4C00-87A3-90F8458277EB}"/>
              </a:ext>
            </a:extLst>
          </p:cNvPr>
          <p:cNvSpPr txBox="1"/>
          <p:nvPr/>
        </p:nvSpPr>
        <p:spPr>
          <a:xfrm>
            <a:off x="8964354" y="4294437"/>
            <a:ext cx="180574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cs typeface="+mn-ea"/>
                <a:sym typeface="+mn-lt"/>
              </a:rPr>
              <a:t>…</a:t>
            </a:r>
            <a:endParaRPr lang="zh-CN" altLang="en-US" sz="2000" dirty="0">
              <a:cs typeface="+mn-ea"/>
              <a:sym typeface="+mn-lt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27EBB662-CB05-4B0E-99DF-3F4C695141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7280"/>
            <a:ext cx="2688085" cy="63842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51F8E741-D7DB-4EEC-8F47-32438DBEC3E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879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6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161765" y="-995298"/>
            <a:ext cx="6858002" cy="8842156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难点说明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40526" y="3176847"/>
            <a:ext cx="3469406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介绍本阶段工作中遇到的难点和对应的解决办法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39DDF02-A951-4223-A906-4B842F9CF4A0}"/>
              </a:ext>
            </a:extLst>
          </p:cNvPr>
          <p:cNvGrpSpPr/>
          <p:nvPr/>
        </p:nvGrpSpPr>
        <p:grpSpPr>
          <a:xfrm>
            <a:off x="1395692" y="1975339"/>
            <a:ext cx="783759" cy="783759"/>
            <a:chOff x="7618532" y="3666322"/>
            <a:chExt cx="783759" cy="78375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D5E169E-065E-4C90-B3CD-8C21351B46F3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E637B4C-46B2-41E7-9D3F-44A614A6C623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20" name="图形 19" descr="试管">
              <a:extLst>
                <a:ext uri="{FF2B5EF4-FFF2-40B4-BE49-F238E27FC236}">
                  <a16:creationId xmlns:a16="http://schemas.microsoft.com/office/drawing/2014/main" id="{9322F5F4-AE51-49FA-9DEF-1CA8F1FC0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pic>
        <p:nvPicPr>
          <p:cNvPr id="21" name="图片 20" descr="图片包含 物体&#10;&#10;描述已自动生成">
            <a:extLst>
              <a:ext uri="{FF2B5EF4-FFF2-40B4-BE49-F238E27FC236}">
                <a16:creationId xmlns:a16="http://schemas.microsoft.com/office/drawing/2014/main" id="{B94F52F1-CE79-4FE4-BEE3-4F2CFEAE7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F4BC776-EECD-4D3B-987F-15A6AA0CE48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428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D95F55D-3A8D-4263-A05B-003320095518}"/>
              </a:ext>
            </a:extLst>
          </p:cNvPr>
          <p:cNvSpPr/>
          <p:nvPr/>
        </p:nvSpPr>
        <p:spPr>
          <a:xfrm>
            <a:off x="1036948" y="2296295"/>
            <a:ext cx="3299634" cy="39243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4000" sy="104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难点说明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259798C-A2B0-466A-9C2B-1035B213C26C}"/>
              </a:ext>
            </a:extLst>
          </p:cNvPr>
          <p:cNvGrpSpPr/>
          <p:nvPr/>
        </p:nvGrpSpPr>
        <p:grpSpPr>
          <a:xfrm>
            <a:off x="1217495" y="1534942"/>
            <a:ext cx="2949152" cy="4560253"/>
            <a:chOff x="1217495" y="1534942"/>
            <a:chExt cx="2949152" cy="456025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F07F48A-6161-4491-947E-6F13838F9772}"/>
                </a:ext>
              </a:extLst>
            </p:cNvPr>
            <p:cNvSpPr/>
            <p:nvPr/>
          </p:nvSpPr>
          <p:spPr>
            <a:xfrm>
              <a:off x="1217495" y="2430373"/>
              <a:ext cx="2949152" cy="3664822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991374A-E921-4394-A3E3-1259366279F8}"/>
                </a:ext>
              </a:extLst>
            </p:cNvPr>
            <p:cNvGrpSpPr/>
            <p:nvPr/>
          </p:nvGrpSpPr>
          <p:grpSpPr>
            <a:xfrm>
              <a:off x="1975644" y="1534942"/>
              <a:ext cx="1464104" cy="1467970"/>
              <a:chOff x="-241777" y="2085393"/>
              <a:chExt cx="6028517" cy="6044432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90F51EE3-00FF-41F8-82EA-E189F0C51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5400000">
                <a:off x="-249734" y="2093350"/>
                <a:ext cx="6044432" cy="6028517"/>
              </a:xfrm>
              <a:custGeom>
                <a:avLst/>
                <a:gdLst>
                  <a:gd name="connsiteX0" fmla="*/ 1419830 w 5192719"/>
                  <a:gd name="connsiteY0" fmla="*/ 1071584 h 5179047"/>
                  <a:gd name="connsiteX1" fmla="*/ 1063148 w 5192719"/>
                  <a:gd name="connsiteY1" fmla="*/ 3886570 h 5179047"/>
                  <a:gd name="connsiteX2" fmla="*/ 3878135 w 5192719"/>
                  <a:gd name="connsiteY2" fmla="*/ 4243251 h 5179047"/>
                  <a:gd name="connsiteX3" fmla="*/ 4234816 w 5192719"/>
                  <a:gd name="connsiteY3" fmla="*/ 1428265 h 5179047"/>
                  <a:gd name="connsiteX4" fmla="*/ 1419830 w 5192719"/>
                  <a:gd name="connsiteY4" fmla="*/ 1071584 h 5179047"/>
                  <a:gd name="connsiteX5" fmla="*/ 0 w 5192719"/>
                  <a:gd name="connsiteY5" fmla="*/ 0 h 5179047"/>
                  <a:gd name="connsiteX6" fmla="*/ 5192719 w 5192719"/>
                  <a:gd name="connsiteY6" fmla="*/ 0 h 5179047"/>
                  <a:gd name="connsiteX7" fmla="*/ 5192719 w 5192719"/>
                  <a:gd name="connsiteY7" fmla="*/ 5179047 h 5179047"/>
                  <a:gd name="connsiteX8" fmla="*/ 0 w 5192719"/>
                  <a:gd name="connsiteY8" fmla="*/ 5179047 h 517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92719" h="5179047">
                    <a:moveTo>
                      <a:pt x="1419830" y="1071584"/>
                    </a:moveTo>
                    <a:cubicBezTo>
                      <a:pt x="543998" y="1750426"/>
                      <a:pt x="384306" y="3010738"/>
                      <a:pt x="1063148" y="3886570"/>
                    </a:cubicBezTo>
                    <a:cubicBezTo>
                      <a:pt x="1741991" y="4762402"/>
                      <a:pt x="3002303" y="4922093"/>
                      <a:pt x="3878135" y="4243251"/>
                    </a:cubicBezTo>
                    <a:cubicBezTo>
                      <a:pt x="4753967" y="3564409"/>
                      <a:pt x="4913658" y="2304096"/>
                      <a:pt x="4234816" y="1428265"/>
                    </a:cubicBezTo>
                    <a:cubicBezTo>
                      <a:pt x="3555974" y="552433"/>
                      <a:pt x="2295661" y="392741"/>
                      <a:pt x="1419830" y="1071584"/>
                    </a:cubicBezTo>
                    <a:close/>
                    <a:moveTo>
                      <a:pt x="0" y="0"/>
                    </a:moveTo>
                    <a:lnTo>
                      <a:pt x="5192719" y="0"/>
                    </a:lnTo>
                    <a:lnTo>
                      <a:pt x="5192719" y="5179047"/>
                    </a:lnTo>
                    <a:lnTo>
                      <a:pt x="0" y="5179047"/>
                    </a:lnTo>
                    <a:close/>
                  </a:path>
                </a:pathLst>
              </a:custGeom>
            </p:spPr>
          </p:pic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CB1B8DAE-FD39-43B8-BAAC-4B28674E13A1}"/>
                  </a:ext>
                </a:extLst>
              </p:cNvPr>
              <p:cNvSpPr/>
              <p:nvPr/>
            </p:nvSpPr>
            <p:spPr>
              <a:xfrm>
                <a:off x="453629" y="2922894"/>
                <a:ext cx="4485902" cy="4485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sx="103000" sy="103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5BE0BAE-D1A2-4578-A203-726CD754F7AB}"/>
                </a:ext>
              </a:extLst>
            </p:cNvPr>
            <p:cNvSpPr txBox="1"/>
            <p:nvPr/>
          </p:nvSpPr>
          <p:spPr>
            <a:xfrm>
              <a:off x="2144532" y="1969314"/>
              <a:ext cx="1125864" cy="54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难点一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41622DB-2F5A-40A6-983D-B7F46CD65EB3}"/>
                </a:ext>
              </a:extLst>
            </p:cNvPr>
            <p:cNvSpPr/>
            <p:nvPr/>
          </p:nvSpPr>
          <p:spPr>
            <a:xfrm>
              <a:off x="1550500" y="3104619"/>
              <a:ext cx="2302289" cy="1705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写一个各个页面的访问控制，以保证登陆之前不能访问内部的地址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17C1DCA-7671-4B33-82D1-24B9C3C99B05}"/>
              </a:ext>
            </a:extLst>
          </p:cNvPr>
          <p:cNvGrpSpPr/>
          <p:nvPr/>
        </p:nvGrpSpPr>
        <p:grpSpPr>
          <a:xfrm>
            <a:off x="4610938" y="1534942"/>
            <a:ext cx="2949152" cy="4560253"/>
            <a:chOff x="1217495" y="1534942"/>
            <a:chExt cx="2949152" cy="456025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FC48DA2-095E-477D-8DAA-1C0FC9AD8871}"/>
                </a:ext>
              </a:extLst>
            </p:cNvPr>
            <p:cNvSpPr/>
            <p:nvPr/>
          </p:nvSpPr>
          <p:spPr>
            <a:xfrm>
              <a:off x="1217495" y="2430373"/>
              <a:ext cx="2949152" cy="3664822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AB11670-EDF8-469A-9B8B-D7FF5D00D838}"/>
                </a:ext>
              </a:extLst>
            </p:cNvPr>
            <p:cNvGrpSpPr/>
            <p:nvPr/>
          </p:nvGrpSpPr>
          <p:grpSpPr>
            <a:xfrm>
              <a:off x="1975644" y="1534942"/>
              <a:ext cx="1464104" cy="1467970"/>
              <a:chOff x="-241777" y="2085393"/>
              <a:chExt cx="6028517" cy="6044432"/>
            </a:xfrm>
          </p:grpSpPr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764F9A9A-681B-40DB-AFC2-F2FE69D3E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5400000">
                <a:off x="-249734" y="2093350"/>
                <a:ext cx="6044432" cy="6028517"/>
              </a:xfrm>
              <a:custGeom>
                <a:avLst/>
                <a:gdLst>
                  <a:gd name="connsiteX0" fmla="*/ 1419830 w 5192719"/>
                  <a:gd name="connsiteY0" fmla="*/ 1071584 h 5179047"/>
                  <a:gd name="connsiteX1" fmla="*/ 1063148 w 5192719"/>
                  <a:gd name="connsiteY1" fmla="*/ 3886570 h 5179047"/>
                  <a:gd name="connsiteX2" fmla="*/ 3878135 w 5192719"/>
                  <a:gd name="connsiteY2" fmla="*/ 4243251 h 5179047"/>
                  <a:gd name="connsiteX3" fmla="*/ 4234816 w 5192719"/>
                  <a:gd name="connsiteY3" fmla="*/ 1428265 h 5179047"/>
                  <a:gd name="connsiteX4" fmla="*/ 1419830 w 5192719"/>
                  <a:gd name="connsiteY4" fmla="*/ 1071584 h 5179047"/>
                  <a:gd name="connsiteX5" fmla="*/ 0 w 5192719"/>
                  <a:gd name="connsiteY5" fmla="*/ 0 h 5179047"/>
                  <a:gd name="connsiteX6" fmla="*/ 5192719 w 5192719"/>
                  <a:gd name="connsiteY6" fmla="*/ 0 h 5179047"/>
                  <a:gd name="connsiteX7" fmla="*/ 5192719 w 5192719"/>
                  <a:gd name="connsiteY7" fmla="*/ 5179047 h 5179047"/>
                  <a:gd name="connsiteX8" fmla="*/ 0 w 5192719"/>
                  <a:gd name="connsiteY8" fmla="*/ 5179047 h 517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92719" h="5179047">
                    <a:moveTo>
                      <a:pt x="1419830" y="1071584"/>
                    </a:moveTo>
                    <a:cubicBezTo>
                      <a:pt x="543998" y="1750426"/>
                      <a:pt x="384306" y="3010738"/>
                      <a:pt x="1063148" y="3886570"/>
                    </a:cubicBezTo>
                    <a:cubicBezTo>
                      <a:pt x="1741991" y="4762402"/>
                      <a:pt x="3002303" y="4922093"/>
                      <a:pt x="3878135" y="4243251"/>
                    </a:cubicBezTo>
                    <a:cubicBezTo>
                      <a:pt x="4753967" y="3564409"/>
                      <a:pt x="4913658" y="2304096"/>
                      <a:pt x="4234816" y="1428265"/>
                    </a:cubicBezTo>
                    <a:cubicBezTo>
                      <a:pt x="3555974" y="552433"/>
                      <a:pt x="2295661" y="392741"/>
                      <a:pt x="1419830" y="1071584"/>
                    </a:cubicBezTo>
                    <a:close/>
                    <a:moveTo>
                      <a:pt x="0" y="0"/>
                    </a:moveTo>
                    <a:lnTo>
                      <a:pt x="5192719" y="0"/>
                    </a:lnTo>
                    <a:lnTo>
                      <a:pt x="5192719" y="5179047"/>
                    </a:lnTo>
                    <a:lnTo>
                      <a:pt x="0" y="5179047"/>
                    </a:lnTo>
                    <a:close/>
                  </a:path>
                </a:pathLst>
              </a:custGeom>
            </p:spPr>
          </p:pic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F5A2F3D5-FB04-47AE-AC1B-5D9E7D790CD7}"/>
                  </a:ext>
                </a:extLst>
              </p:cNvPr>
              <p:cNvSpPr/>
              <p:nvPr/>
            </p:nvSpPr>
            <p:spPr>
              <a:xfrm>
                <a:off x="453629" y="2922894"/>
                <a:ext cx="4485902" cy="4485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sx="103000" sy="103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A913032-94E1-4E2B-85C4-E4919F7B01E7}"/>
                </a:ext>
              </a:extLst>
            </p:cNvPr>
            <p:cNvSpPr txBox="1"/>
            <p:nvPr/>
          </p:nvSpPr>
          <p:spPr>
            <a:xfrm>
              <a:off x="2264350" y="1969314"/>
              <a:ext cx="1089460" cy="537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难点</a:t>
              </a:r>
              <a:r>
                <a:rPr lang="en-US" altLang="zh-CN" sz="2200" dirty="0">
                  <a:cs typeface="+mn-ea"/>
                  <a:sym typeface="+mn-lt"/>
                </a:rPr>
                <a:t>2</a:t>
              </a:r>
              <a:endParaRPr lang="zh-CN" altLang="en-US" sz="2200" dirty="0">
                <a:cs typeface="+mn-ea"/>
                <a:sym typeface="+mn-lt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41DDA88-EFCF-49C5-944B-831A3D9CFFB8}"/>
                </a:ext>
              </a:extLst>
            </p:cNvPr>
            <p:cNvSpPr/>
            <p:nvPr/>
          </p:nvSpPr>
          <p:spPr>
            <a:xfrm>
              <a:off x="1550500" y="3104619"/>
              <a:ext cx="2302289" cy="12899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后端接口测试过程中</a:t>
              </a:r>
              <a:r>
                <a:rPr lang="en-US" altLang="zh-CN" dirty="0">
                  <a:cs typeface="+mn-ea"/>
                  <a:sym typeface="+mn-lt"/>
                </a:rPr>
                <a:t>list</a:t>
              </a:r>
              <a:r>
                <a:rPr lang="zh-CN" altLang="en-US" dirty="0">
                  <a:cs typeface="+mn-ea"/>
                  <a:sym typeface="+mn-lt"/>
                </a:rPr>
                <a:t>参数无法正确接收的问题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0F9C6E8-348B-489E-B329-CF4EE8533539}"/>
              </a:ext>
            </a:extLst>
          </p:cNvPr>
          <p:cNvGrpSpPr/>
          <p:nvPr/>
        </p:nvGrpSpPr>
        <p:grpSpPr>
          <a:xfrm>
            <a:off x="7992180" y="1534942"/>
            <a:ext cx="2949152" cy="4560253"/>
            <a:chOff x="1217495" y="1534942"/>
            <a:chExt cx="2949152" cy="456025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997AB2C-D38F-4B80-96C6-67784B91DCDB}"/>
                </a:ext>
              </a:extLst>
            </p:cNvPr>
            <p:cNvSpPr/>
            <p:nvPr/>
          </p:nvSpPr>
          <p:spPr>
            <a:xfrm>
              <a:off x="1217495" y="2430373"/>
              <a:ext cx="2949152" cy="3664822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9AC9249B-E406-4B83-9D4D-23EF87B1262D}"/>
                </a:ext>
              </a:extLst>
            </p:cNvPr>
            <p:cNvGrpSpPr/>
            <p:nvPr/>
          </p:nvGrpSpPr>
          <p:grpSpPr>
            <a:xfrm>
              <a:off x="1975644" y="1534942"/>
              <a:ext cx="1464104" cy="1467970"/>
              <a:chOff x="-241777" y="2085393"/>
              <a:chExt cx="6028517" cy="6044432"/>
            </a:xfrm>
          </p:grpSpPr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1E8F9DA8-9D2E-4AE2-B29E-CE26D298A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5400000">
                <a:off x="-249734" y="2093350"/>
                <a:ext cx="6044432" cy="6028517"/>
              </a:xfrm>
              <a:custGeom>
                <a:avLst/>
                <a:gdLst>
                  <a:gd name="connsiteX0" fmla="*/ 1419830 w 5192719"/>
                  <a:gd name="connsiteY0" fmla="*/ 1071584 h 5179047"/>
                  <a:gd name="connsiteX1" fmla="*/ 1063148 w 5192719"/>
                  <a:gd name="connsiteY1" fmla="*/ 3886570 h 5179047"/>
                  <a:gd name="connsiteX2" fmla="*/ 3878135 w 5192719"/>
                  <a:gd name="connsiteY2" fmla="*/ 4243251 h 5179047"/>
                  <a:gd name="connsiteX3" fmla="*/ 4234816 w 5192719"/>
                  <a:gd name="connsiteY3" fmla="*/ 1428265 h 5179047"/>
                  <a:gd name="connsiteX4" fmla="*/ 1419830 w 5192719"/>
                  <a:gd name="connsiteY4" fmla="*/ 1071584 h 5179047"/>
                  <a:gd name="connsiteX5" fmla="*/ 0 w 5192719"/>
                  <a:gd name="connsiteY5" fmla="*/ 0 h 5179047"/>
                  <a:gd name="connsiteX6" fmla="*/ 5192719 w 5192719"/>
                  <a:gd name="connsiteY6" fmla="*/ 0 h 5179047"/>
                  <a:gd name="connsiteX7" fmla="*/ 5192719 w 5192719"/>
                  <a:gd name="connsiteY7" fmla="*/ 5179047 h 5179047"/>
                  <a:gd name="connsiteX8" fmla="*/ 0 w 5192719"/>
                  <a:gd name="connsiteY8" fmla="*/ 5179047 h 517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92719" h="5179047">
                    <a:moveTo>
                      <a:pt x="1419830" y="1071584"/>
                    </a:moveTo>
                    <a:cubicBezTo>
                      <a:pt x="543998" y="1750426"/>
                      <a:pt x="384306" y="3010738"/>
                      <a:pt x="1063148" y="3886570"/>
                    </a:cubicBezTo>
                    <a:cubicBezTo>
                      <a:pt x="1741991" y="4762402"/>
                      <a:pt x="3002303" y="4922093"/>
                      <a:pt x="3878135" y="4243251"/>
                    </a:cubicBezTo>
                    <a:cubicBezTo>
                      <a:pt x="4753967" y="3564409"/>
                      <a:pt x="4913658" y="2304096"/>
                      <a:pt x="4234816" y="1428265"/>
                    </a:cubicBezTo>
                    <a:cubicBezTo>
                      <a:pt x="3555974" y="552433"/>
                      <a:pt x="2295661" y="392741"/>
                      <a:pt x="1419830" y="1071584"/>
                    </a:cubicBezTo>
                    <a:close/>
                    <a:moveTo>
                      <a:pt x="0" y="0"/>
                    </a:moveTo>
                    <a:lnTo>
                      <a:pt x="5192719" y="0"/>
                    </a:lnTo>
                    <a:lnTo>
                      <a:pt x="5192719" y="5179047"/>
                    </a:lnTo>
                    <a:lnTo>
                      <a:pt x="0" y="5179047"/>
                    </a:lnTo>
                    <a:close/>
                  </a:path>
                </a:pathLst>
              </a:custGeom>
            </p:spPr>
          </p:pic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E0A14F6B-4D42-43C8-B569-4B0B3ECA9439}"/>
                  </a:ext>
                </a:extLst>
              </p:cNvPr>
              <p:cNvSpPr/>
              <p:nvPr/>
            </p:nvSpPr>
            <p:spPr>
              <a:xfrm>
                <a:off x="453629" y="2922894"/>
                <a:ext cx="4485902" cy="4485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sx="103000" sy="103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F5A3F71-7602-4336-96A6-9E044B6C6F50}"/>
                </a:ext>
              </a:extLst>
            </p:cNvPr>
            <p:cNvSpPr txBox="1"/>
            <p:nvPr/>
          </p:nvSpPr>
          <p:spPr>
            <a:xfrm>
              <a:off x="2264350" y="1969314"/>
              <a:ext cx="1008433" cy="537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难点</a:t>
              </a:r>
              <a:r>
                <a:rPr lang="en-US" altLang="zh-CN" sz="2200" dirty="0">
                  <a:cs typeface="+mn-ea"/>
                  <a:sym typeface="+mn-lt"/>
                </a:rPr>
                <a:t>3</a:t>
              </a:r>
              <a:endParaRPr lang="zh-CN" altLang="en-US" sz="2200" dirty="0">
                <a:cs typeface="+mn-ea"/>
                <a:sym typeface="+mn-lt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56FFCF0-EC1A-4615-BD78-B6B7647C7690}"/>
                </a:ext>
              </a:extLst>
            </p:cNvPr>
            <p:cNvSpPr/>
            <p:nvPr/>
          </p:nvSpPr>
          <p:spPr>
            <a:xfrm>
              <a:off x="1550500" y="3104619"/>
              <a:ext cx="2302289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工作量较大</a:t>
              </a:r>
            </a:p>
          </p:txBody>
        </p: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FE50DE9D-BB7D-46A9-8013-C542E4FB36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2DB9A70F-BBF3-45D7-8CD9-A886A227358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866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27969 0.0053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8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969 0.00533 L 0.55469 -0.0004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-30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5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6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60863" y="-1100527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3" name="图片 52" descr="图片包含 物体&#10;&#10;描述已自动生成">
            <a:extLst>
              <a:ext uri="{FF2B5EF4-FFF2-40B4-BE49-F238E27FC236}">
                <a16:creationId xmlns:a16="http://schemas.microsoft.com/office/drawing/2014/main" id="{DD2B3470-E3A3-4F98-A437-571B18C6D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项目展示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40526" y="3176847"/>
            <a:ext cx="3469406" cy="53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展示当前项目成果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707D54-1EA8-4AE0-B6FE-0B6236B7942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0BF7E25-7920-41E3-AC83-B0653D73E828}"/>
              </a:ext>
            </a:extLst>
          </p:cNvPr>
          <p:cNvGrpSpPr/>
          <p:nvPr/>
        </p:nvGrpSpPr>
        <p:grpSpPr>
          <a:xfrm>
            <a:off x="1384881" y="1975339"/>
            <a:ext cx="783759" cy="783759"/>
            <a:chOff x="7504635" y="3112377"/>
            <a:chExt cx="783759" cy="783759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62C60D4-CCF1-44F8-A477-EFED64C9C553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39B7799-7C6D-491C-B1EA-50AF1F495EDC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6" name="KSO_Shape">
              <a:extLst>
                <a:ext uri="{FF2B5EF4-FFF2-40B4-BE49-F238E27FC236}">
                  <a16:creationId xmlns:a16="http://schemas.microsoft.com/office/drawing/2014/main" id="{0F9B627D-3DE5-4C30-847B-264BA5B5C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26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47372" y="2133281"/>
            <a:ext cx="5236152" cy="1515220"/>
          </a:xfrm>
        </p:spPr>
        <p:txBody>
          <a:bodyPr>
            <a:normAutofit/>
          </a:bodyPr>
          <a:lstStyle/>
          <a:p>
            <a:r>
              <a:rPr lang="en-US" altLang="zh-CN" sz="8800" b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sz="8800" b="1" dirty="0">
              <a:gradFill>
                <a:gsLst>
                  <a:gs pos="1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F46602-0166-4E1D-9F11-2410A1D45F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26" b="89776" l="6000" r="90000">
                        <a14:foregroundMark x1="69500" y1="58603" x2="69500" y2="58603"/>
                        <a14:foregroundMark x1="83250" y1="57731" x2="83250" y2="57731"/>
                        <a14:foregroundMark x1="45750" y1="77431" x2="45750" y2="77431"/>
                        <a14:foregroundMark x1="72000" y1="80923" x2="72000" y2="80923"/>
                        <a14:foregroundMark x1="9250" y1="61222" x2="9250" y2="61222"/>
                        <a14:foregroundMark x1="10750" y1="69077" x2="10750" y2="69077"/>
                        <a14:foregroundMark x1="21250" y1="63840" x2="21250" y2="63840"/>
                        <a14:foregroundMark x1="21250" y1="61097" x2="21250" y2="61097"/>
                        <a14:foregroundMark x1="20750" y1="56733" x2="20750" y2="56733"/>
                        <a14:foregroundMark x1="11000" y1="53616" x2="11000" y2="53616"/>
                        <a14:foregroundMark x1="39500" y1="39651" x2="39500" y2="39651"/>
                        <a14:foregroundMark x1="46000" y1="32170" x2="46000" y2="32170"/>
                        <a14:foregroundMark x1="52750" y1="36908" x2="52750" y2="36908"/>
                        <a14:foregroundMark x1="70000" y1="39900" x2="70000" y2="39900"/>
                        <a14:foregroundMark x1="75250" y1="33416" x2="75250" y2="33416"/>
                        <a14:foregroundMark x1="83250" y1="36284" x2="83250" y2="36284"/>
                        <a14:foregroundMark x1="70750" y1="16833" x2="70750" y2="16833"/>
                        <a14:foregroundMark x1="49250" y1="16833" x2="49250" y2="16833"/>
                        <a14:foregroundMark x1="50000" y1="10224" x2="50000" y2="10224"/>
                        <a14:foregroundMark x1="18500" y1="11222" x2="18500" y2="11222"/>
                        <a14:foregroundMark x1="23250" y1="9975" x2="23250" y2="9975"/>
                        <a14:foregroundMark x1="17500" y1="15461" x2="17500" y2="15461"/>
                        <a14:foregroundMark x1="20000" y1="13965" x2="20000" y2="13965"/>
                        <a14:foregroundMark x1="18500" y1="18828" x2="18500" y2="18828"/>
                        <a14:foregroundMark x1="17250" y1="22444" x2="17250" y2="22444"/>
                        <a14:foregroundMark x1="20750" y1="26559" x2="20750" y2="26559"/>
                        <a14:foregroundMark x1="19250" y1="31671" x2="19250" y2="31671"/>
                        <a14:foregroundMark x1="21000" y1="36908" x2="21000" y2="36908"/>
                        <a14:foregroundMark x1="18500" y1="43392" x2="18500" y2="43392"/>
                        <a14:foregroundMark x1="22500" y1="41272" x2="22500" y2="41272"/>
                        <a14:foregroundMark x1="24000" y1="42768" x2="24000" y2="42768"/>
                        <a14:foregroundMark x1="18250" y1="48005" x2="18250" y2="48005"/>
                        <a14:foregroundMark x1="18250" y1="46633" x2="18250" y2="46633"/>
                        <a14:foregroundMark x1="20250" y1="48130" x2="20250" y2="48130"/>
                        <a14:foregroundMark x1="21750" y1="47880" x2="21750" y2="47880"/>
                        <a14:foregroundMark x1="24750" y1="46758" x2="24750" y2="46758"/>
                        <a14:foregroundMark x1="20750" y1="54863" x2="20750" y2="54863"/>
                        <a14:foregroundMark x1="14000" y1="78678" x2="14000" y2="78678"/>
                        <a14:foregroundMark x1="6250" y1="78554" x2="6250" y2="78554"/>
                        <a14:foregroundMark x1="6250" y1="77307" x2="6250" y2="77307"/>
                        <a14:foregroundMark x1="10000" y1="80424" x2="10000" y2="80424"/>
                        <a14:foregroundMark x1="6000" y1="76808" x2="6000" y2="76808"/>
                        <a14:foregroundMark x1="10500" y1="76808" x2="10500" y2="76808"/>
                        <a14:foregroundMark x1="11000" y1="77805" x2="11000" y2="77805"/>
                        <a14:foregroundMark x1="14000" y1="79052" x2="14000" y2="79052"/>
                        <a14:foregroundMark x1="6000" y1="79177" x2="6000" y2="79177"/>
                        <a14:foregroundMark x1="6500" y1="80175" x2="6500" y2="80175"/>
                        <a14:foregroundMark x1="6500" y1="80050" x2="6500" y2="80050"/>
                        <a14:foregroundMark x1="6500" y1="80673" x2="6500" y2="80673"/>
                        <a14:foregroundMark x1="20500" y1="65960" x2="20500" y2="65960"/>
                        <a14:foregroundMark x1="23500" y1="59601" x2="23500" y2="59601"/>
                        <a14:foregroundMark x1="18000" y1="60349" x2="18000" y2="60349"/>
                        <a14:foregroundMark x1="21000" y1="60349" x2="21000" y2="60349"/>
                        <a14:foregroundMark x1="21250" y1="59601" x2="21250" y2="59601"/>
                        <a14:foregroundMark x1="20750" y1="59102" x2="20750" y2="59102"/>
                        <a14:foregroundMark x1="21750" y1="54988" x2="21750" y2="54988"/>
                        <a14:foregroundMark x1="23000" y1="56983" x2="23000" y2="56983"/>
                        <a14:foregroundMark x1="22750" y1="66209" x2="22750" y2="66209"/>
                        <a14:foregroundMark x1="22250" y1="44264" x2="22250" y2="44264"/>
                        <a14:backgroundMark x1="85750" y1="16085" x2="85750" y2="16085"/>
                        <a14:backgroundMark x1="82250" y1="16209" x2="82250" y2="16209"/>
                        <a14:backgroundMark x1="78750" y1="17207" x2="78750" y2="17207"/>
                        <a14:backgroundMark x1="48250" y1="8603" x2="48250" y2="8603"/>
                        <a14:backgroundMark x1="73500" y1="58978" x2="73500" y2="58978"/>
                        <a14:backgroundMark x1="82000" y1="79426" x2="82000" y2="79426"/>
                        <a14:backgroundMark x1="13250" y1="71820" x2="13250" y2="71820"/>
                        <a14:backgroundMark x1="19250" y1="18204" x2="19250" y2="18204"/>
                        <a14:backgroundMark x1="20000" y1="16459" x2="20000" y2="16459"/>
                        <a14:backgroundMark x1="22500" y1="65586" x2="22500" y2="65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64" y="624822"/>
            <a:ext cx="1161024" cy="2327854"/>
          </a:xfrm>
          <a:prstGeom prst="rect">
            <a:avLst/>
          </a:prstGeom>
        </p:spPr>
      </p:pic>
      <p:sp>
        <p:nvSpPr>
          <p:cNvPr id="10" name="文本占位符 36">
            <a:extLst>
              <a:ext uri="{FF2B5EF4-FFF2-40B4-BE49-F238E27FC236}">
                <a16:creationId xmlns:a16="http://schemas.microsoft.com/office/drawing/2014/main" id="{24A733EA-98D5-4B10-B937-C895F84F61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4845" y="3627790"/>
            <a:ext cx="2922309" cy="47397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报告小组：</a:t>
            </a:r>
            <a:r>
              <a:rPr lang="en-US" altLang="zh-CN" b="1" dirty="0" err="1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FishTouchers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0D0B47A-F5F5-43C4-97C5-333C7EAA469C}"/>
              </a:ext>
            </a:extLst>
          </p:cNvPr>
          <p:cNvCxnSpPr>
            <a:cxnSpLocks/>
          </p:cNvCxnSpPr>
          <p:nvPr/>
        </p:nvCxnSpPr>
        <p:spPr>
          <a:xfrm flipH="1">
            <a:off x="3640221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80E41D4-2D44-4C1A-AA46-FF82A7A1C16A}"/>
              </a:ext>
            </a:extLst>
          </p:cNvPr>
          <p:cNvCxnSpPr>
            <a:cxnSpLocks/>
          </p:cNvCxnSpPr>
          <p:nvPr/>
        </p:nvCxnSpPr>
        <p:spPr>
          <a:xfrm flipH="1">
            <a:off x="7278210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6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户外, 建筑物, 道路, 草&#10;&#10;描述已自动生成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0"/>
            <a:ext cx="9135417" cy="6858000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66995" y="-1097305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工作汇报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1275270" y="1975340"/>
            <a:ext cx="782786" cy="783758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40526" y="3176847"/>
            <a:ext cx="3469406" cy="53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各负责人汇报工作情况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707D54-1EA8-4AE0-B6FE-0B6236B7942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0" name="图片 49" descr="图片包含 物体&#10;&#10;描述已自动生成">
            <a:extLst>
              <a:ext uri="{FF2B5EF4-FFF2-40B4-BE49-F238E27FC236}">
                <a16:creationId xmlns:a16="http://schemas.microsoft.com/office/drawing/2014/main" id="{FA9278B1-68E0-48AC-B603-459873BDA8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3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前端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F07838B-D0E4-40E0-A716-EC2C9CBCB541}"/>
              </a:ext>
            </a:extLst>
          </p:cNvPr>
          <p:cNvGrpSpPr/>
          <p:nvPr/>
        </p:nvGrpSpPr>
        <p:grpSpPr>
          <a:xfrm>
            <a:off x="6477258" y="1777719"/>
            <a:ext cx="5135267" cy="3857031"/>
            <a:chOff x="6477258" y="1777719"/>
            <a:chExt cx="5135267" cy="385703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B18520A-489C-4D20-8F72-00A9070E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391" y="1777719"/>
              <a:ext cx="3879134" cy="3857031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A7B2D18-1865-468A-BFED-15FE1421790A}"/>
                </a:ext>
              </a:extLst>
            </p:cNvPr>
            <p:cNvSpPr/>
            <p:nvPr/>
          </p:nvSpPr>
          <p:spPr>
            <a:xfrm>
              <a:off x="6477258" y="1777719"/>
              <a:ext cx="3938057" cy="3857031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FFFF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90E6D42-EC8A-49F3-8FAC-246E4498E800}"/>
              </a:ext>
            </a:extLst>
          </p:cNvPr>
          <p:cNvSpPr/>
          <p:nvPr/>
        </p:nvSpPr>
        <p:spPr>
          <a:xfrm>
            <a:off x="673100" y="1777719"/>
            <a:ext cx="7281770" cy="38570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1000">
                <a:schemeClr val="accent3">
                  <a:alpha val="33000"/>
                </a:schemeClr>
              </a:gs>
              <a:gs pos="100000">
                <a:schemeClr val="accent3">
                  <a:alpha val="5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B16C06-91CF-4BC3-8E9D-C9F5EB21C8F1}"/>
              </a:ext>
            </a:extLst>
          </p:cNvPr>
          <p:cNvSpPr/>
          <p:nvPr/>
        </p:nvSpPr>
        <p:spPr>
          <a:xfrm>
            <a:off x="1153728" y="2897563"/>
            <a:ext cx="6405535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除去</a:t>
            </a:r>
            <a:r>
              <a:rPr lang="en-US" altLang="zh-CN" sz="2200" dirty="0">
                <a:cs typeface="+mn-ea"/>
                <a:sym typeface="+mn-lt"/>
              </a:rPr>
              <a:t>excel</a:t>
            </a:r>
            <a:r>
              <a:rPr lang="zh-CN" altLang="en-US" sz="2200" dirty="0">
                <a:cs typeface="+mn-ea"/>
                <a:sym typeface="+mn-lt"/>
              </a:rPr>
              <a:t>批量导入和文件上传未完成以外，所有功能都已完成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05C6309-7DB1-4843-B2D0-44449030C320}"/>
              </a:ext>
            </a:extLst>
          </p:cNvPr>
          <p:cNvSpPr/>
          <p:nvPr/>
        </p:nvSpPr>
        <p:spPr>
          <a:xfrm>
            <a:off x="1218817" y="2151799"/>
            <a:ext cx="1877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500" dirty="0">
                <a:cs typeface="+mn-ea"/>
                <a:sym typeface="+mn-lt"/>
              </a:rPr>
              <a:t>完成情况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A97F032-F548-4ED5-AC1C-6FC89EB6BCAB}"/>
              </a:ext>
            </a:extLst>
          </p:cNvPr>
          <p:cNvSpPr/>
          <p:nvPr/>
        </p:nvSpPr>
        <p:spPr>
          <a:xfrm>
            <a:off x="1198153" y="2716834"/>
            <a:ext cx="10723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961BA9A-B706-48E6-9E1E-D19B147B70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1F14A0A-581A-4B0A-9F8D-F1FFBB6E528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4350F2D-465A-4D1B-B245-15E081E8641B}"/>
              </a:ext>
            </a:extLst>
          </p:cNvPr>
          <p:cNvSpPr/>
          <p:nvPr/>
        </p:nvSpPr>
        <p:spPr>
          <a:xfrm rot="2552877" flipH="1">
            <a:off x="7384843" y="503251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accent3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CBF9CD7-373B-47B1-AD34-EE24E10E77D7}"/>
              </a:ext>
            </a:extLst>
          </p:cNvPr>
          <p:cNvSpPr/>
          <p:nvPr/>
        </p:nvSpPr>
        <p:spPr>
          <a:xfrm rot="2552877" flipH="1">
            <a:off x="6454399" y="1027873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accent3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13F1A7B-D2CB-4B70-92FC-6C258E8F4055}"/>
              </a:ext>
            </a:extLst>
          </p:cNvPr>
          <p:cNvSpPr/>
          <p:nvPr/>
        </p:nvSpPr>
        <p:spPr>
          <a:xfrm rot="2552877" flipH="1">
            <a:off x="3749856" y="5533563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424BE57-F11D-48A4-8E73-C9C1D52C2F02}"/>
              </a:ext>
            </a:extLst>
          </p:cNvPr>
          <p:cNvSpPr/>
          <p:nvPr/>
        </p:nvSpPr>
        <p:spPr>
          <a:xfrm rot="2552877" flipH="1">
            <a:off x="4756563" y="5168875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F1B81DE-A914-4A97-965F-CAF58A1660DB}"/>
              </a:ext>
            </a:extLst>
          </p:cNvPr>
          <p:cNvSpPr/>
          <p:nvPr/>
        </p:nvSpPr>
        <p:spPr>
          <a:xfrm rot="2552877" flipH="1">
            <a:off x="5203388" y="5641405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628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">
            <a:extLst>
              <a:ext uri="{FF2B5EF4-FFF2-40B4-BE49-F238E27FC236}">
                <a16:creationId xmlns:a16="http://schemas.microsoft.com/office/drawing/2014/main" id="{0559758F-7A1E-410D-BF7D-7B469493CA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2" r="4403"/>
          <a:stretch/>
        </p:blipFill>
        <p:spPr>
          <a:xfrm>
            <a:off x="1658529" y="5297397"/>
            <a:ext cx="1676216" cy="129509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1" name="图片 5">
            <a:extLst>
              <a:ext uri="{FF2B5EF4-FFF2-40B4-BE49-F238E27FC236}">
                <a16:creationId xmlns:a16="http://schemas.microsoft.com/office/drawing/2014/main" id="{2EEE5470-9D96-41F4-9359-AF6C514033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59"/>
          <a:stretch/>
        </p:blipFill>
        <p:spPr>
          <a:xfrm>
            <a:off x="8583717" y="5275559"/>
            <a:ext cx="1736918" cy="13284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6" name="图片 4">
            <a:extLst>
              <a:ext uri="{FF2B5EF4-FFF2-40B4-BE49-F238E27FC236}">
                <a16:creationId xmlns:a16="http://schemas.microsoft.com/office/drawing/2014/main" id="{E5E2FEB5-EC6E-4AE3-A0EF-1065F1EF03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659" y="5275559"/>
            <a:ext cx="1736918" cy="1157945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40" name="图片 2" descr="图片包含 户外, 水, 天空, 河流&#10;&#10;描述已自动生成">
            <a:extLst>
              <a:ext uri="{FF2B5EF4-FFF2-40B4-BE49-F238E27FC236}">
                <a16:creationId xmlns:a16="http://schemas.microsoft.com/office/drawing/2014/main" id="{437B3DAA-82F2-4AD4-9B90-DE888FCBA5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6" t="837" r="6526" b="-837"/>
          <a:stretch/>
        </p:blipFill>
        <p:spPr>
          <a:xfrm>
            <a:off x="3334745" y="5279692"/>
            <a:ext cx="1777567" cy="1328467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1058645-689E-417C-8597-D1B146A46C18}"/>
              </a:ext>
            </a:extLst>
          </p:cNvPr>
          <p:cNvSpPr/>
          <p:nvPr/>
        </p:nvSpPr>
        <p:spPr>
          <a:xfrm>
            <a:off x="1729964" y="1902711"/>
            <a:ext cx="3947964" cy="30585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3D8514-C8E9-4A1B-A044-6F612400C031}"/>
              </a:ext>
            </a:extLst>
          </p:cNvPr>
          <p:cNvSpPr txBox="1"/>
          <p:nvPr/>
        </p:nvSpPr>
        <p:spPr>
          <a:xfrm>
            <a:off x="5777179" y="3234473"/>
            <a:ext cx="476960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  <a:sym typeface="+mn-lt"/>
              </a:rPr>
              <a:t>后端接口已经全部完成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20EC3A-8F52-49D9-AE34-CB95F48D5BC5}"/>
              </a:ext>
            </a:extLst>
          </p:cNvPr>
          <p:cNvSpPr/>
          <p:nvPr/>
        </p:nvSpPr>
        <p:spPr>
          <a:xfrm>
            <a:off x="5777180" y="1803519"/>
            <a:ext cx="4769607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  <a:sym typeface="+mn-lt"/>
              </a:rPr>
              <a:t>数据库已经建表并加入了真实的测试数据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449B41D-7FF6-4A96-A4E3-CD425A6434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02153F-827F-430F-8DD5-8EF4C78E8BA8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944B9B-F8CD-4842-986C-4F8DE0F66BD8}"/>
              </a:ext>
            </a:extLst>
          </p:cNvPr>
          <p:cNvSpPr/>
          <p:nvPr/>
        </p:nvSpPr>
        <p:spPr>
          <a:xfrm>
            <a:off x="1658529" y="5234154"/>
            <a:ext cx="8747422" cy="140103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1EE8A1-F1C0-455F-AB50-C1A8C12F4BAC}"/>
              </a:ext>
            </a:extLst>
          </p:cNvPr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4" name="图片 3" descr="图片包含 喷泉, 户外, 温泉, 水&#10;&#10;描述已自动生成">
            <a:extLst>
              <a:ext uri="{FF2B5EF4-FFF2-40B4-BE49-F238E27FC236}">
                <a16:creationId xmlns:a16="http://schemas.microsoft.com/office/drawing/2014/main" id="{1CB60E24-1800-4EE5-8473-69D7DE03A0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33578"/>
            <a:ext cx="4161943" cy="3126530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9FF17E3-CC64-4638-BB84-A352AC1E2281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8CC5DB-8379-49B8-8496-052D556EFE15}"/>
              </a:ext>
            </a:extLst>
          </p:cNvPr>
          <p:cNvSpPr txBox="1"/>
          <p:nvPr/>
        </p:nvSpPr>
        <p:spPr>
          <a:xfrm>
            <a:off x="1326579" y="477082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后端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EBB8C30-FCA8-41F8-AA07-9DFE3DF8B121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B83A1A1-3309-4A8E-BD90-2A78B719470C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721EC36-0155-43C9-90AF-32F5098039A2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CB13E6DC-ED50-4F49-93C1-8829266AA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621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95CE7B31-2F17-4126-A705-8697CCA99E22}"/>
              </a:ext>
            </a:extLst>
          </p:cNvPr>
          <p:cNvSpPr/>
          <p:nvPr/>
        </p:nvSpPr>
        <p:spPr>
          <a:xfrm>
            <a:off x="1788345" y="1809977"/>
            <a:ext cx="3947964" cy="30585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F11D472-BDE4-4B0B-B7A3-6467AAF94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pic>
        <p:nvPicPr>
          <p:cNvPr id="10" name="图片 5">
            <a:extLst>
              <a:ext uri="{FF2B5EF4-FFF2-40B4-BE49-F238E27FC236}">
                <a16:creationId xmlns:a16="http://schemas.microsoft.com/office/drawing/2014/main" id="{7D7F8A3F-C42A-44CD-907F-762D291AF5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59"/>
          <a:stretch/>
        </p:blipFill>
        <p:spPr>
          <a:xfrm>
            <a:off x="8583717" y="5275559"/>
            <a:ext cx="1736918" cy="13284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图片 4">
            <a:extLst>
              <a:ext uri="{FF2B5EF4-FFF2-40B4-BE49-F238E27FC236}">
                <a16:creationId xmlns:a16="http://schemas.microsoft.com/office/drawing/2014/main" id="{CD6BA8E3-9B8A-4A99-AE0F-37BEB1A03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26" y="1590388"/>
            <a:ext cx="4207645" cy="280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3" descr="图片包含 喷泉, 户外, 温泉, 水&#10;&#10;描述已自动生成">
            <a:extLst>
              <a:ext uri="{FF2B5EF4-FFF2-40B4-BE49-F238E27FC236}">
                <a16:creationId xmlns:a16="http://schemas.microsoft.com/office/drawing/2014/main" id="{7AFF28D6-F3F8-486B-8A45-0BD754A4C1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37" y="5285068"/>
            <a:ext cx="1752954" cy="1316852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13" name="图片 2" descr="图片包含 户外, 水, 天空, 河流&#10;&#10;描述已自动生成">
            <a:extLst>
              <a:ext uri="{FF2B5EF4-FFF2-40B4-BE49-F238E27FC236}">
                <a16:creationId xmlns:a16="http://schemas.microsoft.com/office/drawing/2014/main" id="{C2A1F0A2-68AC-4ADF-9113-AC11B68AF4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6" t="837" r="6526" b="-837"/>
          <a:stretch/>
        </p:blipFill>
        <p:spPr>
          <a:xfrm>
            <a:off x="3334745" y="5279692"/>
            <a:ext cx="1777567" cy="13284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图片 1">
            <a:extLst>
              <a:ext uri="{FF2B5EF4-FFF2-40B4-BE49-F238E27FC236}">
                <a16:creationId xmlns:a16="http://schemas.microsoft.com/office/drawing/2014/main" id="{18A8ED32-EC46-42F6-8488-7A594985E01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2" r="4403"/>
          <a:stretch/>
        </p:blipFill>
        <p:spPr>
          <a:xfrm>
            <a:off x="1658529" y="5297397"/>
            <a:ext cx="1676216" cy="129509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A2FF7F1-5AB5-41B3-9DF3-84839B431354}"/>
              </a:ext>
            </a:extLst>
          </p:cNvPr>
          <p:cNvSpPr/>
          <p:nvPr/>
        </p:nvSpPr>
        <p:spPr>
          <a:xfrm>
            <a:off x="1658529" y="5254465"/>
            <a:ext cx="8747422" cy="140103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4EE9AD-A46A-40E4-BA0D-45BE0C506FE9}"/>
              </a:ext>
            </a:extLst>
          </p:cNvPr>
          <p:cNvSpPr/>
          <p:nvPr/>
        </p:nvSpPr>
        <p:spPr>
          <a:xfrm>
            <a:off x="0" y="6153091"/>
            <a:ext cx="12192000" cy="7242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88ED42-6C7C-47E2-9B54-23DD094E63BF}"/>
              </a:ext>
            </a:extLst>
          </p:cNvPr>
          <p:cNvSpPr txBox="1"/>
          <p:nvPr/>
        </p:nvSpPr>
        <p:spPr>
          <a:xfrm>
            <a:off x="6095999" y="1776125"/>
            <a:ext cx="4443663" cy="155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  <a:cs typeface="+mn-ea"/>
                <a:sym typeface="+mn-lt"/>
              </a:rPr>
              <a:t>已经完成了所有后端接口的测试，并且联系后端人员修复了已发现的所有</a:t>
            </a:r>
            <a:r>
              <a:rPr lang="en-US" altLang="zh-CN" sz="2200" dirty="0">
                <a:latin typeface="+mn-ea"/>
                <a:cs typeface="+mn-ea"/>
                <a:sym typeface="+mn-lt"/>
              </a:rPr>
              <a:t>bug</a:t>
            </a:r>
            <a:endParaRPr lang="zh-CN" altLang="en-US" sz="2200" dirty="0">
              <a:latin typeface="+mn-ea"/>
              <a:cs typeface="+mn-ea"/>
              <a:sym typeface="+mn-lt"/>
            </a:endParaRPr>
          </a:p>
        </p:txBody>
      </p:sp>
      <p:sp>
        <p:nvSpPr>
          <p:cNvPr id="19" name="矩形 1">
            <a:extLst>
              <a:ext uri="{FF2B5EF4-FFF2-40B4-BE49-F238E27FC236}">
                <a16:creationId xmlns:a16="http://schemas.microsoft.com/office/drawing/2014/main" id="{ECF9CBC2-2CDC-4EF9-9118-05219D4D4D27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2DAB831-6359-462E-8271-0D6470519C8C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8616EBC-EAF3-4796-BCE0-44E0BCC3A042}"/>
              </a:ext>
            </a:extLst>
          </p:cNvPr>
          <p:cNvSpPr txBox="1"/>
          <p:nvPr/>
        </p:nvSpPr>
        <p:spPr>
          <a:xfrm>
            <a:off x="1326579" y="477082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测试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0678739-0FF5-416C-8EA5-2FAC571BCF7C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81E8F7E-DA45-46F0-A45D-F26C3B122155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7925893-DE71-4626-B2DD-9ACEDBFC5446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6" name="KSO_Shape">
              <a:extLst>
                <a:ext uri="{FF2B5EF4-FFF2-40B4-BE49-F238E27FC236}">
                  <a16:creationId xmlns:a16="http://schemas.microsoft.com/office/drawing/2014/main" id="{8ABD8CD4-90C9-4398-8A84-6675D1D9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38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D18D4-4014-4B97-B1FF-32E4F192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测试记录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2C8E82-5925-4152-8FC2-2F0FC7D94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93" y="1379412"/>
            <a:ext cx="10699407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79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92FEF6B-CAEF-4A54-9BAB-CE7D04C25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94" y="161993"/>
            <a:ext cx="9694928" cy="65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5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财务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BDA7628-2162-4307-984E-2DCE6716D484}"/>
              </a:ext>
            </a:extLst>
          </p:cNvPr>
          <p:cNvGrpSpPr/>
          <p:nvPr/>
        </p:nvGrpSpPr>
        <p:grpSpPr>
          <a:xfrm>
            <a:off x="0" y="1568488"/>
            <a:ext cx="6022139" cy="5324412"/>
            <a:chOff x="-31791" y="3240520"/>
            <a:chExt cx="4110996" cy="363469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D5F41DA-0F4F-4AFE-A125-20599DAABEF6}"/>
                </a:ext>
              </a:extLst>
            </p:cNvPr>
            <p:cNvGrpSpPr/>
            <p:nvPr/>
          </p:nvGrpSpPr>
          <p:grpSpPr>
            <a:xfrm>
              <a:off x="-31791" y="3246513"/>
              <a:ext cx="4110996" cy="3628702"/>
              <a:chOff x="-31791" y="3246513"/>
              <a:chExt cx="4110996" cy="3628702"/>
            </a:xfrm>
          </p:grpSpPr>
          <p:pic>
            <p:nvPicPr>
              <p:cNvPr id="6" name="图片 5" descr="图片包含 建筑物, 墙壁&#10;&#10;描述已自动生成">
                <a:extLst>
                  <a:ext uri="{FF2B5EF4-FFF2-40B4-BE49-F238E27FC236}">
                    <a16:creationId xmlns:a16="http://schemas.microsoft.com/office/drawing/2014/main" id="{D0C696E4-3480-4B99-A3B2-16B7E25E6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6634"/>
              <a:stretch/>
            </p:blipFill>
            <p:spPr>
              <a:xfrm>
                <a:off x="0" y="3246513"/>
                <a:ext cx="4079205" cy="3622709"/>
              </a:xfrm>
              <a:prstGeom prst="rect">
                <a:avLst/>
              </a:prstGeom>
            </p:spPr>
          </p:pic>
          <p:sp>
            <p:nvSpPr>
              <p:cNvPr id="22" name="矩形 白1">
                <a:extLst>
                  <a:ext uri="{FF2B5EF4-FFF2-40B4-BE49-F238E27FC236}">
                    <a16:creationId xmlns:a16="http://schemas.microsoft.com/office/drawing/2014/main" id="{D4BF9812-F6C4-4C85-853E-0561DDA90C13}"/>
                  </a:ext>
                </a:extLst>
              </p:cNvPr>
              <p:cNvSpPr/>
              <p:nvPr/>
            </p:nvSpPr>
            <p:spPr>
              <a:xfrm rot="16200000">
                <a:off x="212352" y="3008362"/>
                <a:ext cx="3622710" cy="4110995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矩形 白1">
              <a:extLst>
                <a:ext uri="{FF2B5EF4-FFF2-40B4-BE49-F238E27FC236}">
                  <a16:creationId xmlns:a16="http://schemas.microsoft.com/office/drawing/2014/main" id="{71A8EDE8-7166-412B-AE42-44C1FFEFBCDA}"/>
                </a:ext>
              </a:extLst>
            </p:cNvPr>
            <p:cNvSpPr/>
            <p:nvPr/>
          </p:nvSpPr>
          <p:spPr>
            <a:xfrm rot="10800000">
              <a:off x="-1" y="3240520"/>
              <a:ext cx="4079204" cy="3511321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8" name="矩形 22">
            <a:extLst>
              <a:ext uri="{FF2B5EF4-FFF2-40B4-BE49-F238E27FC236}">
                <a16:creationId xmlns:a16="http://schemas.microsoft.com/office/drawing/2014/main" id="{E4CF2B1F-C15F-4F7E-9722-EA83950EFBD9}"/>
              </a:ext>
            </a:extLst>
          </p:cNvPr>
          <p:cNvSpPr/>
          <p:nvPr/>
        </p:nvSpPr>
        <p:spPr>
          <a:xfrm rot="16200000">
            <a:off x="5043971" y="5408300"/>
            <a:ext cx="584774" cy="680217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矩形 22">
            <a:extLst>
              <a:ext uri="{FF2B5EF4-FFF2-40B4-BE49-F238E27FC236}">
                <a16:creationId xmlns:a16="http://schemas.microsoft.com/office/drawing/2014/main" id="{E72CCC02-9F74-40E6-BE18-F2490CD117D7}"/>
              </a:ext>
            </a:extLst>
          </p:cNvPr>
          <p:cNvSpPr/>
          <p:nvPr/>
        </p:nvSpPr>
        <p:spPr>
          <a:xfrm rot="5400000">
            <a:off x="10649289" y="1022156"/>
            <a:ext cx="680218" cy="584776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6FDE340-613C-4B6F-AD56-C2CCF93CEA42}"/>
              </a:ext>
            </a:extLst>
          </p:cNvPr>
          <p:cNvSpPr/>
          <p:nvPr/>
        </p:nvSpPr>
        <p:spPr>
          <a:xfrm>
            <a:off x="5358174" y="1069878"/>
            <a:ext cx="39805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pc="500" dirty="0">
                <a:cs typeface="+mn-ea"/>
                <a:sym typeface="+mn-lt"/>
              </a:rPr>
              <a:t>规范财务执行流程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C9D56A-F5F2-4CD7-B7B2-41450198D326}"/>
              </a:ext>
            </a:extLst>
          </p:cNvPr>
          <p:cNvSpPr/>
          <p:nvPr/>
        </p:nvSpPr>
        <p:spPr>
          <a:xfrm>
            <a:off x="5358174" y="1752354"/>
            <a:ext cx="18921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B16C06-91CF-4BC3-8E9D-C9F5EB21C8F1}"/>
              </a:ext>
            </a:extLst>
          </p:cNvPr>
          <p:cNvSpPr/>
          <p:nvPr/>
        </p:nvSpPr>
        <p:spPr>
          <a:xfrm>
            <a:off x="5503656" y="1987212"/>
            <a:ext cx="5544558" cy="234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    资金使用者需要明确填写费用报告表，申请需要经过组长和财务负责人审批。以保证每笔资金可明确查询使用目的和时间，并可追查到人。</a:t>
            </a:r>
            <a:endParaRPr lang="en-US" altLang="zh-CN" sz="20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cs typeface="+mn-ea"/>
                <a:sym typeface="+mn-lt"/>
              </a:rPr>
              <a:t>    </a:t>
            </a:r>
            <a:r>
              <a:rPr lang="zh-CN" altLang="en-US" sz="2000" dirty="0">
                <a:cs typeface="+mn-ea"/>
                <a:sym typeface="+mn-lt"/>
              </a:rPr>
              <a:t>每笔资金会记录在支出表中，通过凭证号进行对应，保证账单每笔支出来源明确。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B2E3DC0-1F0C-4837-8F4A-AFC299677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8868"/>
            <a:ext cx="2688085" cy="63842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D815F07-E2E5-4F11-B57D-5E765C578AAA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103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123"/>
      </a:accent1>
      <a:accent2>
        <a:srgbClr val="753315"/>
      </a:accent2>
      <a:accent3>
        <a:srgbClr val="992E24"/>
      </a:accent3>
      <a:accent4>
        <a:srgbClr val="087E8E"/>
      </a:accent4>
      <a:accent5>
        <a:srgbClr val="74787C"/>
      </a:accent5>
      <a:accent6>
        <a:srgbClr val="B2B2B2"/>
      </a:accent6>
      <a:hlink>
        <a:srgbClr val="4472C4"/>
      </a:hlink>
      <a:folHlink>
        <a:srgbClr val="BFBFBF"/>
      </a:folHlink>
    </a:clrScheme>
    <a:fontScheme name="cdpv2sw5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123"/>
    </a:accent1>
    <a:accent2>
      <a:srgbClr val="753315"/>
    </a:accent2>
    <a:accent3>
      <a:srgbClr val="85010E"/>
    </a:accent3>
    <a:accent4>
      <a:srgbClr val="087E8E"/>
    </a:accent4>
    <a:accent5>
      <a:srgbClr val="74787C"/>
    </a:accent5>
    <a:accent6>
      <a:srgbClr val="B2B2B2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1883</TotalTime>
  <Words>337</Words>
  <Application>Microsoft Office PowerPoint</Application>
  <PresentationFormat>宽屏</PresentationFormat>
  <Paragraphs>77</Paragraphs>
  <Slides>28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FangSong</vt:lpstr>
      <vt:lpstr>等线</vt:lpstr>
      <vt:lpstr>苹方 常规</vt:lpstr>
      <vt:lpstr>苹方 特粗</vt:lpstr>
      <vt:lpstr>宋体</vt:lpstr>
      <vt:lpstr>微软雅黑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测试记录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xiahan</dc:creator>
  <cp:lastModifiedBy>张 嘉熙</cp:lastModifiedBy>
  <cp:revision>163</cp:revision>
  <dcterms:created xsi:type="dcterms:W3CDTF">2019-03-25T13:46:17Z</dcterms:created>
  <dcterms:modified xsi:type="dcterms:W3CDTF">2019-09-09T06:02:01Z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2019-04-12T02:26:17.8676918Z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bdb445c3-50e4-462a-b8bb-da21392c22a3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